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804" r:id="rId2"/>
    <p:sldMasterId id="2147483816" r:id="rId3"/>
  </p:sldMasterIdLst>
  <p:notesMasterIdLst>
    <p:notesMasterId r:id="rId37"/>
  </p:notesMasterIdLst>
  <p:handoutMasterIdLst>
    <p:handoutMasterId r:id="rId38"/>
  </p:handoutMasterIdLst>
  <p:sldIdLst>
    <p:sldId id="405" r:id="rId4"/>
    <p:sldId id="408" r:id="rId5"/>
    <p:sldId id="1144" r:id="rId6"/>
    <p:sldId id="1146" r:id="rId7"/>
    <p:sldId id="1147" r:id="rId8"/>
    <p:sldId id="1148" r:id="rId9"/>
    <p:sldId id="415" r:id="rId10"/>
    <p:sldId id="1149" r:id="rId11"/>
    <p:sldId id="417" r:id="rId12"/>
    <p:sldId id="1150" r:id="rId13"/>
    <p:sldId id="1151" r:id="rId14"/>
    <p:sldId id="410" r:id="rId15"/>
    <p:sldId id="411" r:id="rId16"/>
    <p:sldId id="422" r:id="rId17"/>
    <p:sldId id="414" r:id="rId18"/>
    <p:sldId id="1142" r:id="rId19"/>
    <p:sldId id="418" r:id="rId20"/>
    <p:sldId id="419" r:id="rId21"/>
    <p:sldId id="420" r:id="rId22"/>
    <p:sldId id="423" r:id="rId23"/>
    <p:sldId id="425" r:id="rId24"/>
    <p:sldId id="428" r:id="rId25"/>
    <p:sldId id="429" r:id="rId26"/>
    <p:sldId id="1143" r:id="rId27"/>
    <p:sldId id="426" r:id="rId28"/>
    <p:sldId id="427" r:id="rId29"/>
    <p:sldId id="1135" r:id="rId30"/>
    <p:sldId id="1136" r:id="rId31"/>
    <p:sldId id="1137" r:id="rId32"/>
    <p:sldId id="1140" r:id="rId33"/>
    <p:sldId id="1131" r:id="rId34"/>
    <p:sldId id="1133" r:id="rId35"/>
    <p:sldId id="368" r:id="rId36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E7D"/>
    <a:srgbClr val="F6F5DB"/>
    <a:srgbClr val="FCD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8" autoAdjust="0"/>
    <p:restoredTop sz="91551" autoAdjust="0"/>
  </p:normalViewPr>
  <p:slideViewPr>
    <p:cSldViewPr snapToGrid="0" snapToObjects="1">
      <p:cViewPr varScale="1">
        <p:scale>
          <a:sx n="106" d="100"/>
          <a:sy n="106" d="100"/>
        </p:scale>
        <p:origin x="1308" y="114"/>
      </p:cViewPr>
      <p:guideLst>
        <p:guide orient="horz" pos="21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fel365-my.sharepoint.com/personal/laura_chiodini_fondazioneifel_it/Documents/IFEL/Progetti%202023/Rapporto%20formazione/trend%20attivit&#224;%20on%20li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054883884417839E-2"/>
          <c:y val="9.5167397514631297E-2"/>
          <c:w val="0.86060304183334124"/>
          <c:h val="0.7568582109209269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'[trend attività on line.xlsx]TREND_ON LINE'!$D$3</c:f>
              <c:strCache>
                <c:ptCount val="1"/>
                <c:pt idx="0">
                  <c:v>Partecipazioni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38-0C4E-8E13-8D096DE6A8DA}"/>
              </c:ext>
            </c:extLst>
          </c:dPt>
          <c:dLbls>
            <c:dLbl>
              <c:idx val="9"/>
              <c:spPr>
                <a:solidFill>
                  <a:srgbClr val="C0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038-0C4E-8E13-8D096DE6A8DA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'[trend attività on line.xlsx]TREND_ON LINE'!$E$2:$P$2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  <c:extLst/>
            </c:numRef>
          </c:cat>
          <c:val>
            <c:numRef>
              <c:f>'[trend attività on line.xlsx]TREND_ON LINE'!$E$3:$P$3</c:f>
              <c:numCache>
                <c:formatCode>#,##0</c:formatCode>
                <c:ptCount val="9"/>
                <c:pt idx="0">
                  <c:v>887</c:v>
                </c:pt>
                <c:pt idx="1">
                  <c:v>9768</c:v>
                </c:pt>
                <c:pt idx="2">
                  <c:v>22269</c:v>
                </c:pt>
                <c:pt idx="3">
                  <c:v>27077</c:v>
                </c:pt>
                <c:pt idx="4">
                  <c:v>33696</c:v>
                </c:pt>
                <c:pt idx="5">
                  <c:v>35154</c:v>
                </c:pt>
                <c:pt idx="6">
                  <c:v>100822</c:v>
                </c:pt>
                <c:pt idx="7">
                  <c:v>53848</c:v>
                </c:pt>
                <c:pt idx="8">
                  <c:v>98176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5038-0C4E-8E13-8D096DE6A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2648456"/>
        <c:axId val="292777888"/>
        <c:extLst/>
      </c:barChart>
      <c:lineChart>
        <c:grouping val="standard"/>
        <c:varyColors val="0"/>
        <c:ser>
          <c:idx val="2"/>
          <c:order val="1"/>
          <c:tx>
            <c:strRef>
              <c:f>'[trend attività on line.xlsx]TREND_ON LINE'!$D$4</c:f>
              <c:strCache>
                <c:ptCount val="1"/>
                <c:pt idx="0">
                  <c:v>Attività on line</c:v>
                </c:pt>
              </c:strCache>
            </c:strRef>
          </c:tx>
          <c:spPr>
            <a:ln w="28575" cap="rnd">
              <a:solidFill>
                <a:schemeClr val="accent2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6608594657375145E-3"/>
                  <c:y val="-3.6715909587087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38-0C4E-8E13-8D096DE6A8DA}"/>
                </c:ext>
              </c:extLst>
            </c:dLbl>
            <c:dLbl>
              <c:idx val="1"/>
              <c:layout>
                <c:manualLayout>
                  <c:x val="3.3623236119875262E-3"/>
                  <c:y val="-7.141048219249858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38-0C4E-8E13-8D096DE6A8DA}"/>
                </c:ext>
              </c:extLst>
            </c:dLbl>
            <c:dLbl>
              <c:idx val="2"/>
              <c:layout>
                <c:manualLayout>
                  <c:x val="3.3623236119875262E-3"/>
                  <c:y val="-4.1645053148393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38-0C4E-8E13-8D096DE6A8DA}"/>
                </c:ext>
              </c:extLst>
            </c:dLbl>
            <c:dLbl>
              <c:idx val="3"/>
              <c:layout>
                <c:manualLayout>
                  <c:x val="-5.9291978746559117E-3"/>
                  <c:y val="-1.45347635612092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38-0C4E-8E13-8D096DE6A8DA}"/>
                </c:ext>
              </c:extLst>
            </c:dLbl>
            <c:dLbl>
              <c:idx val="4"/>
              <c:layout>
                <c:manualLayout>
                  <c:x val="-5.9291978746559117E-3"/>
                  <c:y val="1.0110954245321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38-0C4E-8E13-8D096DE6A8DA}"/>
                </c:ext>
              </c:extLst>
            </c:dLbl>
            <c:dLbl>
              <c:idx val="5"/>
              <c:layout>
                <c:manualLayout>
                  <c:x val="2.200883426157011E-3"/>
                  <c:y val="1.5040097806628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38-0C4E-8E13-8D096DE6A8DA}"/>
                </c:ext>
              </c:extLst>
            </c:dLbl>
            <c:dLbl>
              <c:idx val="6"/>
              <c:layout>
                <c:manualLayout>
                  <c:x val="-8.252078246316772E-3"/>
                  <c:y val="2.71723890336263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38-0C4E-8E13-8D096DE6A8DA}"/>
                </c:ext>
              </c:extLst>
            </c:dLbl>
            <c:dLbl>
              <c:idx val="7"/>
              <c:layout>
                <c:manualLayout>
                  <c:x val="1.0394432403265813E-3"/>
                  <c:y val="-1.4534763561209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38-0C4E-8E13-8D096DE6A8DA}"/>
                </c:ext>
              </c:extLst>
            </c:dLbl>
            <c:dLbl>
              <c:idx val="8"/>
              <c:layout>
                <c:manualLayout>
                  <c:x val="-1.405927917546892E-2"/>
                  <c:y val="-9.60561999990299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38-0C4E-8E13-8D096DE6A8DA}"/>
                </c:ext>
              </c:extLst>
            </c:dLbl>
            <c:dLbl>
              <c:idx val="9"/>
              <c:layout>
                <c:manualLayout>
                  <c:x val="-7.0906380604863414E-3"/>
                  <c:y val="-9.6056199999029809E-3"/>
                </c:manualLayout>
              </c:layout>
              <c:spPr>
                <a:solidFill>
                  <a:srgbClr val="C00000"/>
                </a:solidFill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38-0C4E-8E13-8D096DE6A8DA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accent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'[trend attività on line.xlsx]TREND_ON LINE'!$E$2:$P$2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  <c:extLst/>
            </c:numRef>
          </c:cat>
          <c:val>
            <c:numRef>
              <c:f>'[trend attività on line.xlsx]TREND_ON LINE'!$E$4:$P$4</c:f>
              <c:numCache>
                <c:formatCode>#,##0</c:formatCode>
                <c:ptCount val="9"/>
                <c:pt idx="0">
                  <c:v>17</c:v>
                </c:pt>
                <c:pt idx="1">
                  <c:v>129</c:v>
                </c:pt>
                <c:pt idx="2">
                  <c:v>134</c:v>
                </c:pt>
                <c:pt idx="3">
                  <c:v>109</c:v>
                </c:pt>
                <c:pt idx="4">
                  <c:v>102</c:v>
                </c:pt>
                <c:pt idx="5">
                  <c:v>110</c:v>
                </c:pt>
                <c:pt idx="6">
                  <c:v>258</c:v>
                </c:pt>
                <c:pt idx="7">
                  <c:v>214</c:v>
                </c:pt>
                <c:pt idx="8" formatCode="General">
                  <c:v>259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D-5038-0C4E-8E13-8D096DE6A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778672"/>
        <c:axId val="292778280"/>
      </c:lineChart>
      <c:catAx>
        <c:axId val="29264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2777888"/>
        <c:crosses val="autoZero"/>
        <c:auto val="1"/>
        <c:lblAlgn val="ctr"/>
        <c:lblOffset val="100"/>
        <c:noMultiLvlLbl val="0"/>
      </c:catAx>
      <c:valAx>
        <c:axId val="29277788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2648456"/>
        <c:crosses val="autoZero"/>
        <c:crossBetween val="between"/>
      </c:valAx>
      <c:valAx>
        <c:axId val="29277828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2778672"/>
        <c:crosses val="max"/>
        <c:crossBetween val="between"/>
      </c:valAx>
      <c:catAx>
        <c:axId val="292778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2778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7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307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88BFEA-E1D3-4CBA-971D-A52A625C49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8048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4"/>
            <a:ext cx="4984962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7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7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B7B8FC-D8BA-4174-929C-E1BCA6D6BA7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626994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0C9A3D3-4170-4F72-B597-8F564B5A5785}" type="slidenum">
              <a:rPr lang="it-IT" altLang="it-IT" sz="1200" smtClean="0"/>
              <a:pPr/>
              <a:t>33</a:t>
            </a:fld>
            <a:endParaRPr lang="it-IT" altLang="it-IT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679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6845300" cy="1143000"/>
          </a:xfrm>
        </p:spPr>
        <p:txBody>
          <a:bodyPr anchor="ctr"/>
          <a:lstStyle>
            <a:lvl1pPr algn="l">
              <a:defRPr/>
            </a:lvl1pPr>
          </a:lstStyle>
          <a:p>
            <a:pPr lvl="0"/>
            <a:r>
              <a:rPr lang="it-IT" noProof="0" dirty="0"/>
              <a:t>Fare clic per modificare stile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6845300" cy="1752600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it-IT" noProof="0" dirty="0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7552DB-95AE-4E05-9F89-5B1026BDD7F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9799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B69-F887-C74E-8B66-575384AD313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6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52BE5-719F-8443-8598-A047B16FE8F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3555-72E1-304E-9277-6A2F6C23E48B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89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8C3F-11EC-724B-9005-F0DBFF9BF15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28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43672-C324-BF4B-931C-64AC6E8C391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10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1E08-62EB-E042-9037-E2BFD3D1243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41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9BC2-4DF7-0D47-965A-252D73659C0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030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A13A-F6E3-5D44-92CF-24998B73E08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28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929F-772B-8242-AC4E-94983C74ADE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44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6845300" cy="1143000"/>
          </a:xfrm>
        </p:spPr>
        <p:txBody>
          <a:bodyPr anchor="ctr"/>
          <a:lstStyle>
            <a:lvl1pPr algn="l">
              <a:defRPr/>
            </a:lvl1pPr>
          </a:lstStyle>
          <a:p>
            <a:pPr lvl="0"/>
            <a:r>
              <a:rPr lang="it-IT" noProof="0" dirty="0"/>
              <a:t>Fare clic per modificare stile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6845300" cy="1752600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it-IT" noProof="0" dirty="0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7552DB-95AE-4E05-9F89-5B1026BDD7F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2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D73D8-DD87-4D19-854B-ADCB6196A1F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3517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D73D8-DD87-4D19-854B-ADCB6196A1F6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8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1930400"/>
            <a:ext cx="3536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032250" y="1930400"/>
            <a:ext cx="3536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A77B6-83BD-4D3E-B86A-6BEC1BB076F1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73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CE91C-AECD-49C8-8348-8C58D8ED93E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46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1EBB8-1651-4CC4-A414-D87779661219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60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4121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2A1CB-072F-45C4-BAFE-886B2B24F23F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58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EA82C-1B70-49EC-8926-91F649EB9938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9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1930400"/>
            <a:ext cx="3536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032250" y="1930400"/>
            <a:ext cx="3536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A77B6-83BD-4D3E-B86A-6BEC1BB076F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376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CE91C-AECD-49C8-8348-8C58D8ED93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369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1EBB8-1651-4CC4-A414-D877796612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68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41211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2A1CB-072F-45C4-BAFE-886B2B24F23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858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EA82C-1B70-49EC-8926-91F649EB993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924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7168-EB77-6A4C-8A0B-F53420FA29C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9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1D35-3A54-1544-8A3C-70183C4D9F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06/11/2023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0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71488"/>
            <a:ext cx="7226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930400"/>
            <a:ext cx="722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ヒラギノ角ゴ Pro W3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ヒラギノ角ゴ Pro W3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5943600"/>
            <a:ext cx="73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A6CDCB79-F6AE-4E3A-9A74-6B03BF642D3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39AB7986-B633-5C42-AA2D-97BF0ED36E31}" type="datetime1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06/11/2023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2862CCD6-2BF4-6A45-BEEA-F9AE930001F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‹N›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948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71488"/>
            <a:ext cx="7226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930400"/>
            <a:ext cx="722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ヒラギノ角ゴ Pro W3" charset="0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ヒラギノ角ゴ Pro W3" charset="0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5943600"/>
            <a:ext cx="73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A6CDCB79-F6AE-4E3A-9A74-6B03BF642D3D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3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magine 1" descr="esecutivi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1"/>
          <p:cNvSpPr txBox="1">
            <a:spLocks noChangeArrowheads="1"/>
          </p:cNvSpPr>
          <p:nvPr/>
        </p:nvSpPr>
        <p:spPr bwMode="auto">
          <a:xfrm>
            <a:off x="723898" y="5091042"/>
            <a:ext cx="82486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 i="1" dirty="0">
                <a:solidFill>
                  <a:schemeClr val="bg1"/>
                </a:solidFill>
              </a:rPr>
              <a:t>Giornata della Trasparenza IFEL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 i="1" dirty="0">
                <a:solidFill>
                  <a:schemeClr val="bg1"/>
                </a:solidFill>
              </a:rPr>
              <a:t>Roma, 21/01/2016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79551" y="1344613"/>
            <a:ext cx="7207249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lnSpc>
                <a:spcPts val="4000"/>
              </a:lnSpc>
            </a:pPr>
            <a:endParaRPr lang="it-IT" altLang="it-IT" sz="3500" b="1" dirty="0">
              <a:solidFill>
                <a:srgbClr val="005E7D"/>
              </a:solidFill>
            </a:endParaRPr>
          </a:p>
          <a:p>
            <a:pPr>
              <a:lnSpc>
                <a:spcPts val="4000"/>
              </a:lnSpc>
            </a:pPr>
            <a:r>
              <a:rPr lang="it-IT" altLang="it-IT" sz="3500" b="1" dirty="0">
                <a:solidFill>
                  <a:srgbClr val="005E7D"/>
                </a:solidFill>
              </a:rPr>
              <a:t>Giornata della Trasparenza IFEL</a:t>
            </a:r>
            <a:endParaRPr lang="it-IT" altLang="it-IT" sz="2000" dirty="0">
              <a:solidFill>
                <a:srgbClr val="005E7D"/>
              </a:solidFill>
            </a:endParaRPr>
          </a:p>
          <a:p>
            <a:pPr>
              <a:lnSpc>
                <a:spcPts val="2400"/>
              </a:lnSpc>
            </a:pPr>
            <a:endParaRPr lang="it-IT" sz="2000" b="1" dirty="0">
              <a:solidFill>
                <a:srgbClr val="005E7D"/>
              </a:solidFill>
            </a:endParaRPr>
          </a:p>
          <a:p>
            <a:pPr>
              <a:lnSpc>
                <a:spcPts val="2400"/>
              </a:lnSpc>
            </a:pPr>
            <a:r>
              <a:rPr lang="it-IT" sz="2000" b="1" dirty="0">
                <a:solidFill>
                  <a:srgbClr val="005E7D"/>
                </a:solidFill>
              </a:rPr>
              <a:t>La gestione, promozione e comunicazione della Trasparenza in IFEL</a:t>
            </a:r>
            <a:endParaRPr lang="it-IT" altLang="it-IT" sz="2000" b="1" dirty="0">
              <a:solidFill>
                <a:srgbClr val="005E7D"/>
              </a:solidFill>
            </a:endParaRPr>
          </a:p>
          <a:p>
            <a:pPr>
              <a:lnSpc>
                <a:spcPts val="2400"/>
              </a:lnSpc>
            </a:pPr>
            <a:endParaRPr lang="it-IT" altLang="it-IT" sz="2000" dirty="0">
              <a:solidFill>
                <a:srgbClr val="005E7D"/>
              </a:solidFill>
            </a:endParaRPr>
          </a:p>
          <a:p>
            <a:pPr>
              <a:lnSpc>
                <a:spcPts val="2400"/>
              </a:lnSpc>
            </a:pPr>
            <a:r>
              <a:rPr lang="it-IT" altLang="it-IT" sz="2000" dirty="0">
                <a:solidFill>
                  <a:srgbClr val="005E7D"/>
                </a:solidFill>
              </a:rPr>
              <a:t>a cura di </a:t>
            </a:r>
          </a:p>
          <a:p>
            <a:pPr>
              <a:lnSpc>
                <a:spcPts val="2400"/>
              </a:lnSpc>
            </a:pPr>
            <a:r>
              <a:rPr lang="it-IT" altLang="it-IT" sz="2000" dirty="0">
                <a:solidFill>
                  <a:srgbClr val="005E7D"/>
                </a:solidFill>
              </a:rPr>
              <a:t>Manuel Bordini– Ufficio Trasparenza IFEL</a:t>
            </a:r>
          </a:p>
          <a:p>
            <a:pPr>
              <a:lnSpc>
                <a:spcPts val="2400"/>
              </a:lnSpc>
            </a:pPr>
            <a:endParaRPr lang="it-IT" altLang="it-IT" sz="2000" dirty="0">
              <a:solidFill>
                <a:srgbClr val="005E7D"/>
              </a:solidFill>
            </a:endParaRPr>
          </a:p>
          <a:p>
            <a:pPr>
              <a:lnSpc>
                <a:spcPts val="2400"/>
              </a:lnSpc>
            </a:pPr>
            <a:endParaRPr lang="it-IT" altLang="it-IT" sz="2000" dirty="0">
              <a:solidFill>
                <a:srgbClr val="005E7D"/>
              </a:solidFill>
            </a:endParaRPr>
          </a:p>
          <a:p>
            <a:pPr>
              <a:lnSpc>
                <a:spcPts val="2400"/>
              </a:lnSpc>
            </a:pPr>
            <a:endParaRPr lang="it-IT" altLang="it-IT" sz="2000" dirty="0">
              <a:solidFill>
                <a:srgbClr val="005E7D"/>
              </a:solidFill>
            </a:endParaRPr>
          </a:p>
          <a:p>
            <a:pPr>
              <a:lnSpc>
                <a:spcPts val="2400"/>
              </a:lnSpc>
            </a:pPr>
            <a:endParaRPr lang="it-IT" altLang="it-IT" sz="2000" dirty="0">
              <a:solidFill>
                <a:srgbClr val="005E7D"/>
              </a:solidFill>
            </a:endParaRPr>
          </a:p>
          <a:p>
            <a:pPr>
              <a:lnSpc>
                <a:spcPts val="2400"/>
              </a:lnSpc>
            </a:pPr>
            <a:r>
              <a:rPr lang="it-IT" altLang="it-IT" sz="2000" i="1" dirty="0">
                <a:solidFill>
                  <a:srgbClr val="005E7D"/>
                </a:solidFill>
              </a:rPr>
              <a:t>Roma, 7 novembre 2023</a:t>
            </a:r>
          </a:p>
        </p:txBody>
      </p:sp>
    </p:spTree>
    <p:extLst>
      <p:ext uri="{BB962C8B-B14F-4D97-AF65-F5344CB8AC3E}">
        <p14:creationId xmlns:p14="http://schemas.microsoft.com/office/powerpoint/2010/main" val="161187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D.Lgs</a:t>
            </a:r>
            <a:r>
              <a:rPr lang="it-IT" dirty="0"/>
              <a:t> n. 97/2016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Al di là della lettera della norma, l’accesso civico generalizzato non ha determinato il superamento totale delle chiare previsioni contenute all’articolo 24, comma 3, della L. 241/1990, non modificate dal </a:t>
            </a:r>
            <a:r>
              <a:rPr lang="it-IT" sz="1800" dirty="0" err="1">
                <a:solidFill>
                  <a:srgbClr val="005E7D"/>
                </a:solidFill>
              </a:rPr>
              <a:t>D.Lgs</a:t>
            </a:r>
            <a:r>
              <a:rPr lang="it-IT" sz="1800" dirty="0">
                <a:solidFill>
                  <a:srgbClr val="005E7D"/>
                </a:solidFill>
              </a:rPr>
              <a:t> 97/2016. I due istituti infatti realizzano forme di accesso differenti. L’accesso ex </a:t>
            </a:r>
            <a:r>
              <a:rPr lang="it-IT" sz="1800" dirty="0" err="1">
                <a:solidFill>
                  <a:srgbClr val="005E7D"/>
                </a:solidFill>
              </a:rPr>
              <a:t>L.n</a:t>
            </a:r>
            <a:r>
              <a:rPr lang="it-IT" sz="1800" dirty="0">
                <a:solidFill>
                  <a:srgbClr val="005E7D"/>
                </a:solidFill>
              </a:rPr>
              <a:t>. 241/1990 stante la propria finalità difensiva, permette </a:t>
            </a:r>
            <a:r>
              <a:rPr lang="it-IT" sz="1800" b="1" dirty="0">
                <a:solidFill>
                  <a:srgbClr val="005E7D"/>
                </a:solidFill>
              </a:rPr>
              <a:t>una più intensa forma di accessibilità dall’esterno </a:t>
            </a:r>
            <a:r>
              <a:rPr lang="it-IT" sz="1800" dirty="0">
                <a:solidFill>
                  <a:srgbClr val="005E7D"/>
                </a:solidFill>
              </a:rPr>
              <a:t>ma può essere attivato solo da chi vanta una posizione giuridica qualificata e differenziata. L’accesso civico generalizzato, invece, finalizzato a realizzare “</a:t>
            </a:r>
            <a:r>
              <a:rPr lang="it-IT" sz="1800" b="1" dirty="0">
                <a:solidFill>
                  <a:srgbClr val="005E7D"/>
                </a:solidFill>
              </a:rPr>
              <a:t>forme diffuse di controllo</a:t>
            </a:r>
            <a:r>
              <a:rPr lang="it-IT" sz="1800" dirty="0">
                <a:solidFill>
                  <a:srgbClr val="005E7D"/>
                </a:solidFill>
              </a:rPr>
              <a:t>”, consente di assumere una prospettiva di indagine più ampia a discapito però di una minore profondità dall’esterno compensata, sempre in una logica di contrappesi, dall’assenza di restrizioni sul piano soggettivo non essendo richiesto alcun particolare interesse tuttavia con i limiti previsti dall’art. 5 comma 2 bis del </a:t>
            </a:r>
            <a:r>
              <a:rPr lang="it-IT" sz="1800" dirty="0" err="1">
                <a:solidFill>
                  <a:srgbClr val="005E7D"/>
                </a:solidFill>
              </a:rPr>
              <a:t>D.Lgs</a:t>
            </a:r>
            <a:r>
              <a:rPr lang="it-IT" sz="1800" dirty="0">
                <a:solidFill>
                  <a:srgbClr val="005E7D"/>
                </a:solidFill>
              </a:rPr>
              <a:t> n. 33/2013. </a:t>
            </a:r>
          </a:p>
          <a:p>
            <a:pPr marL="0" indent="0" algn="just"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6021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D.Lgs</a:t>
            </a:r>
            <a:r>
              <a:rPr lang="it-IT" dirty="0"/>
              <a:t> n. 97/2016 </a:t>
            </a:r>
            <a:r>
              <a:rPr lang="it-IT" b="0" dirty="0"/>
              <a:t>(</a:t>
            </a:r>
            <a:r>
              <a:rPr lang="it-IT" b="0" dirty="0" err="1"/>
              <a:t>cont</a:t>
            </a:r>
            <a:r>
              <a:rPr lang="it-IT" b="0" dirty="0"/>
              <a:t>.)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 Il </a:t>
            </a:r>
            <a:r>
              <a:rPr lang="it-IT" sz="1800" dirty="0" err="1">
                <a:solidFill>
                  <a:srgbClr val="005E7D"/>
                </a:solidFill>
              </a:rPr>
              <a:t>D.Lgs</a:t>
            </a:r>
            <a:r>
              <a:rPr lang="it-IT" sz="1800" dirty="0">
                <a:solidFill>
                  <a:srgbClr val="005E7D"/>
                </a:solidFill>
              </a:rPr>
              <a:t> n. 97/2016 può quindi considerarsi come il secondo momento fondamentale del </a:t>
            </a:r>
            <a:r>
              <a:rPr lang="it-IT" sz="1800" b="1" dirty="0">
                <a:solidFill>
                  <a:srgbClr val="005E7D"/>
                </a:solidFill>
              </a:rPr>
              <a:t>processo evolutivo </a:t>
            </a:r>
            <a:r>
              <a:rPr lang="it-IT" sz="1800" dirty="0">
                <a:solidFill>
                  <a:srgbClr val="005E7D"/>
                </a:solidFill>
              </a:rPr>
              <a:t>della disciplina trasparenza perché  al pari della </a:t>
            </a:r>
            <a:r>
              <a:rPr lang="it-IT" sz="1800" dirty="0" err="1">
                <a:solidFill>
                  <a:srgbClr val="005E7D"/>
                </a:solidFill>
              </a:rPr>
              <a:t>L.n</a:t>
            </a:r>
            <a:r>
              <a:rPr lang="it-IT" sz="1800" dirty="0">
                <a:solidFill>
                  <a:srgbClr val="005E7D"/>
                </a:solidFill>
              </a:rPr>
              <a:t>. 241/1990  ha rappresentato uno </a:t>
            </a:r>
            <a:r>
              <a:rPr lang="it-IT" sz="1800" b="1" dirty="0">
                <a:solidFill>
                  <a:srgbClr val="005E7D"/>
                </a:solidFill>
              </a:rPr>
              <a:t>spartiacque</a:t>
            </a:r>
            <a:r>
              <a:rPr lang="it-IT" sz="1800" dirty="0">
                <a:solidFill>
                  <a:srgbClr val="005E7D"/>
                </a:solidFill>
              </a:rPr>
              <a:t> rispetto al passato.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La nuova disciplina innovatrice infatti ha fatto assumere alla trasparenza una dimensione ulteriore. Con l’accesso civico generalizzato, ispirato all’esperienza del Freedom of Information Act (F.O.I.A.) diffuso negli ordinamenti di common </a:t>
            </a:r>
            <a:r>
              <a:rPr lang="it-IT" sz="1800" dirty="0" err="1">
                <a:solidFill>
                  <a:srgbClr val="005E7D"/>
                </a:solidFill>
              </a:rPr>
              <a:t>law</a:t>
            </a:r>
            <a:r>
              <a:rPr lang="it-IT" sz="1800" dirty="0">
                <a:solidFill>
                  <a:srgbClr val="005E7D"/>
                </a:solidFill>
              </a:rPr>
              <a:t>, la trasparenza amministrativa non indica più solo un “</a:t>
            </a:r>
            <a:r>
              <a:rPr lang="it-IT" sz="1800" b="1" dirty="0">
                <a:solidFill>
                  <a:srgbClr val="005E7D"/>
                </a:solidFill>
              </a:rPr>
              <a:t>bisogno di conoscere</a:t>
            </a:r>
            <a:r>
              <a:rPr lang="it-IT" sz="1800" dirty="0">
                <a:solidFill>
                  <a:srgbClr val="005E7D"/>
                </a:solidFill>
              </a:rPr>
              <a:t>” (accesso documentale) ma anche – e soprattutto - il “diritto di conoscere” (accesso civico generalizzato) (in attuazione anche dell’art. 5 della Convenzione ONU 31/10/2003 cd. Di </a:t>
            </a:r>
            <a:r>
              <a:rPr lang="it-IT" sz="1800" dirty="0" err="1">
                <a:solidFill>
                  <a:srgbClr val="005E7D"/>
                </a:solidFill>
              </a:rPr>
              <a:t>Merida</a:t>
            </a:r>
            <a:r>
              <a:rPr lang="it-IT" sz="1800" dirty="0">
                <a:solidFill>
                  <a:srgbClr val="005E7D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Il Consiglio di Stato, nel proprio parere al testo del </a:t>
            </a:r>
            <a:r>
              <a:rPr lang="it-IT" sz="1800" dirty="0" err="1">
                <a:solidFill>
                  <a:srgbClr val="005E7D"/>
                </a:solidFill>
              </a:rPr>
              <a:t>D.Lgs.</a:t>
            </a:r>
            <a:r>
              <a:rPr lang="it-IT" sz="1800" dirty="0">
                <a:solidFill>
                  <a:srgbClr val="005E7D"/>
                </a:solidFill>
              </a:rPr>
              <a:t> 97/2016, ha parlato al riguardo di una vera e propria “</a:t>
            </a:r>
            <a:r>
              <a:rPr lang="it-IT" sz="1800" b="1" dirty="0">
                <a:solidFill>
                  <a:srgbClr val="005E7D"/>
                </a:solidFill>
              </a:rPr>
              <a:t>rivoluzione copernicana</a:t>
            </a:r>
            <a:r>
              <a:rPr lang="it-IT" sz="1800" dirty="0">
                <a:solidFill>
                  <a:srgbClr val="005E7D"/>
                </a:solidFill>
              </a:rPr>
              <a:t>” ad ulteriore conferma del </a:t>
            </a:r>
            <a:r>
              <a:rPr lang="it-IT" sz="1800" b="1" dirty="0">
                <a:solidFill>
                  <a:srgbClr val="005E7D"/>
                </a:solidFill>
              </a:rPr>
              <a:t>fondamentale</a:t>
            </a:r>
            <a:r>
              <a:rPr lang="it-IT" sz="1800" dirty="0">
                <a:solidFill>
                  <a:srgbClr val="005E7D"/>
                </a:solidFill>
              </a:rPr>
              <a:t> e </a:t>
            </a:r>
            <a:r>
              <a:rPr lang="it-IT" sz="1800" b="1" dirty="0">
                <a:solidFill>
                  <a:srgbClr val="005E7D"/>
                </a:solidFill>
              </a:rPr>
              <a:t>irreversibile</a:t>
            </a:r>
            <a:r>
              <a:rPr lang="it-IT" sz="1800" dirty="0">
                <a:solidFill>
                  <a:srgbClr val="005E7D"/>
                </a:solidFill>
              </a:rPr>
              <a:t> salto evolutivo è innegabile compiuto dal Legislatore. La trasparenza si configura a un tempo </a:t>
            </a:r>
            <a:r>
              <a:rPr lang="it-IT" sz="1800" b="1" dirty="0">
                <a:solidFill>
                  <a:srgbClr val="005E7D"/>
                </a:solidFill>
              </a:rPr>
              <a:t>come mezzo per un’azione amministrativa più efficace </a:t>
            </a:r>
            <a:r>
              <a:rPr lang="it-IT" sz="1800" dirty="0">
                <a:solidFill>
                  <a:srgbClr val="005E7D"/>
                </a:solidFill>
              </a:rPr>
              <a:t>e conforme alla Costituzione e come </a:t>
            </a:r>
            <a:r>
              <a:rPr lang="it-IT" sz="1800" b="1" dirty="0">
                <a:solidFill>
                  <a:srgbClr val="005E7D"/>
                </a:solidFill>
              </a:rPr>
              <a:t>obiettivo a cui tendere</a:t>
            </a:r>
            <a:r>
              <a:rPr lang="it-IT" sz="1800" dirty="0">
                <a:solidFill>
                  <a:srgbClr val="005E7D"/>
                </a:solidFill>
              </a:rPr>
              <a:t>.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003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è IFEL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it-IT" sz="2200" dirty="0">
              <a:solidFill>
                <a:srgbClr val="005E7D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L’Istituto per la Finanza e l’economia locale (IFEL) è una fondazione riconosciuta di diritto privato costituita da ANCI in attuazione della Legge n.43/2005 e del Decreto del Ministero dell’Economia e delle Finanze del 22 novembre 2005. </a:t>
            </a:r>
          </a:p>
          <a:p>
            <a:pPr marL="0" indent="0">
              <a:spcBef>
                <a:spcPts val="0"/>
              </a:spcBef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Il finanziamento delle attività di IFEL è assicurato da un contributo a valere su una quota del gettito ICI stabilito in origine dalla legge istitutiva e confermato dopo il passaggio all’IMU dalla Finanziaria 2013. 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Inoltre, nel rispetto del principio di separazione contabile e patrimoniale di cui all’art. 1, DM 22.11.2005, la Fondazione svolge con contabilità separata le attività realizzate in attuazione di accordi o convenzioni con Pubbliche Amministrazioni</a:t>
            </a:r>
            <a:r>
              <a:rPr lang="it-IT" sz="1800" dirty="0"/>
              <a:t>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556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è IFEL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IFEL è un Ente di ricerca che persegue scopi previsti per legge:</a:t>
            </a:r>
          </a:p>
          <a:p>
            <a:pPr algn="just">
              <a:spcBef>
                <a:spcPts val="0"/>
              </a:spcBef>
              <a:buFont typeface="+mj-lt"/>
              <a:buAutoNum type="alphaLcParenR"/>
            </a:pPr>
            <a:r>
              <a:rPr lang="it-IT" sz="1800" dirty="0">
                <a:solidFill>
                  <a:srgbClr val="005E7D"/>
                </a:solidFill>
              </a:rPr>
              <a:t>quelli previsti dalle norme istitutive (legge e decreto attuativo citati): 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5E7D"/>
                </a:solidFill>
              </a:rPr>
              <a:t>monitoraggio, analisi e studio dei fenomeni fiscali ed economico-finanziari dei comuni;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5E7D"/>
                </a:solidFill>
              </a:rPr>
              <a:t>integrazione tra le pubbliche amministrazioni attraverso lo scambio dati; 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5E7D"/>
                </a:solidFill>
              </a:rPr>
              <a:t>formazione gratuita del personale dei Comuni;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5E7D"/>
                </a:solidFill>
              </a:rPr>
              <a:t>comunicazione e informazione  anche ai contribuenti;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b)  il supporto scientifico per la determinazione di fabbisogni standard e capacità fiscali, ai sensi del D.lgs. 26 novembre 2010, n. 216;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c) la raccolta dei regimi fiscali dei Comuni ai sensi della Legge, 24/12/2012 n° 228 (Legge di stabilità 2013);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d) l’assistenza ai Comuni nell’attuazione del “federalismo fiscale” ai sensi del D.lgs. 14 marzo 2011, n. 23.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La Fondazione, inoltre, è ente strumentale dell’ANCI per il perseguimento delle proprie finalità istituzionali, nonché delle finalità assegnata dalla legge.</a:t>
            </a:r>
          </a:p>
          <a:p>
            <a:pPr marL="0" indent="0" algn="just"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13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63728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buNone/>
            </a:pPr>
            <a:r>
              <a:rPr lang="it-IT" sz="1800" b="1" i="1" dirty="0">
                <a:solidFill>
                  <a:srgbClr val="005E7D"/>
                </a:solidFill>
              </a:rPr>
              <a:t>1. Strumenti conoscitivi e servizi telematici</a:t>
            </a:r>
            <a:endParaRPr lang="it-IT" sz="1800" b="1" dirty="0">
              <a:solidFill>
                <a:srgbClr val="005E7D"/>
              </a:solidFill>
            </a:endParaRPr>
          </a:p>
          <a:p>
            <a:pPr marL="0" indent="0"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IFEL raccoglie, analizza e diffonde dati sui principali fenomeni della finanza e dell’economia locale. Alimenta e gestisce banche dati su: tributi locali, trasferimenti statali e altre entrate, spese, partecipazioni societarie, patrimoni immobiliare, dati economici del contesto territoriali, ecc.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Sul sito di IFEL sono a disposizione per ciascun comune i dati relativi all’IMU, al Fondo di solidarietà Comunale (ex Fondo Sperimentale di Riequilibrio) e agli obiettivi del Patto di stabilità interno, corredati di note metodologiche e/o informative, al fine di fornire assistenza ai comuni nella lettura dei dati ufficiali. Inoltre è disponibile la banca dati «Servizio rifiuti» (co.653 l.147/2013) e la piattaforma dedicata alla perequazione comunale, alle capacità fiscali e ai fabbisogni standard.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La raccolta e l’analisi dei dati alimentano l’attività di ricerca e sono diffusi attraverso la pubblicazione di rapporti, studi, manuali. Ad oggi la Fondazione ha pubblicato complessivamente 335 </a:t>
            </a:r>
            <a:r>
              <a:rPr lang="it-IT" sz="1800" b="1" dirty="0">
                <a:solidFill>
                  <a:srgbClr val="005E7D"/>
                </a:solidFill>
              </a:rPr>
              <a:t>prodotti editoriali</a:t>
            </a:r>
            <a:r>
              <a:rPr lang="it-IT" sz="1800" dirty="0">
                <a:solidFill>
                  <a:srgbClr val="005E7D"/>
                </a:solidFill>
              </a:rPr>
              <a:t>. </a:t>
            </a:r>
          </a:p>
          <a:p>
            <a:pPr marL="0" indent="0" algn="just"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14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9502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 algn="just">
              <a:buNone/>
            </a:pPr>
            <a:r>
              <a:rPr lang="it-IT" sz="1800" b="1" i="1" dirty="0">
                <a:solidFill>
                  <a:srgbClr val="005E7D"/>
                </a:solidFill>
              </a:rPr>
              <a:t>2. Partecipazione tecnica a politiche pubbliche e al coordinamento della finanza pubblica</a:t>
            </a:r>
          </a:p>
          <a:p>
            <a:pPr marL="0" indent="0" algn="just">
              <a:spcBef>
                <a:spcPts val="20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IFEL supporta sotto il profilo tecnico-scientifico l’attività ANCI nelle sedi di confronto e concertazione istituzionale attraverso: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analisi di impatto dei provvedimenti;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proposte tecnico-operative;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contributi tecnici alla sperimentazione e all’attuazione di specifiche politiche pubbliche. 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Questa attività riguarda la gestione economico-finanziaria locale: entrate e contabilità, analisi della spesa (fabbisogni standard, </a:t>
            </a:r>
            <a:r>
              <a:rPr lang="it-IT" sz="1800" dirty="0" err="1">
                <a:solidFill>
                  <a:srgbClr val="005E7D"/>
                </a:solidFill>
              </a:rPr>
              <a:t>spending</a:t>
            </a:r>
            <a:r>
              <a:rPr lang="it-IT" sz="1800" dirty="0">
                <a:solidFill>
                  <a:srgbClr val="005E7D"/>
                </a:solidFill>
              </a:rPr>
              <a:t> </a:t>
            </a:r>
            <a:r>
              <a:rPr lang="it-IT" sz="1800" dirty="0" err="1">
                <a:solidFill>
                  <a:srgbClr val="005E7D"/>
                </a:solidFill>
              </a:rPr>
              <a:t>review</a:t>
            </a:r>
            <a:r>
              <a:rPr lang="it-IT" sz="1800" dirty="0">
                <a:solidFill>
                  <a:srgbClr val="005E7D"/>
                </a:solidFill>
              </a:rPr>
              <a:t>, acquisti e personale), investimenti e accesso ai finanziamenti, partecipazioni societarie e patrimonio immobiliare.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Ogni anno IFEL fornisce supporto tecnico scientifico alle rappresentanze comunali nelle sedi di confronto e concertazione istituzionali presso Conferenza Stato-Città, Conferenza Unificata, </a:t>
            </a:r>
            <a:r>
              <a:rPr lang="it-IT" sz="1800" dirty="0" err="1">
                <a:solidFill>
                  <a:srgbClr val="005E7D"/>
                </a:solidFill>
              </a:rPr>
              <a:t>Copaff</a:t>
            </a:r>
            <a:r>
              <a:rPr lang="it-IT" sz="1800" dirty="0">
                <a:solidFill>
                  <a:srgbClr val="005E7D"/>
                </a:solidFill>
              </a:rPr>
              <a:t>, Commissioni parlamentari, Gruppi di lavoro tecnici presso i Ministeri competenti). </a:t>
            </a:r>
          </a:p>
          <a:p>
            <a:pPr marL="0" indent="0" algn="just"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7079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0176" y="1996193"/>
            <a:ext cx="5306203" cy="3401616"/>
          </a:xfrm>
        </p:spPr>
        <p:txBody>
          <a:bodyPr/>
          <a:lstStyle/>
          <a:p>
            <a:pPr marL="0" indent="0">
              <a:buNone/>
            </a:pPr>
            <a:endParaRPr lang="it-IT" sz="135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135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B6D73D8-DD87-4D19-854B-ADCB6196A1F6}" type="slidenum">
              <a:rPr lang="it-IT" altLang="it-IT">
                <a:solidFill>
                  <a:srgbClr val="000000"/>
                </a:solidFill>
                <a:latin typeface="Arial" pitchFamily="34" charset="0"/>
                <a:ea typeface="ヒラギノ角ゴ Pro W3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it-IT" altLang="it-IT">
              <a:solidFill>
                <a:srgbClr val="000000"/>
              </a:solidFill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9109" y="1003909"/>
            <a:ext cx="74147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800" b="1" i="1" dirty="0">
                <a:solidFill>
                  <a:srgbClr val="005E7D"/>
                </a:solidFill>
              </a:rPr>
              <a:t>3. Aggiornamento e formazione del personale comunale (Scuola IFEL) tramite webinar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800" b="1" dirty="0">
              <a:solidFill>
                <a:srgbClr val="005E7D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800" dirty="0">
                <a:solidFill>
                  <a:srgbClr val="005E7D"/>
                </a:solidFill>
              </a:rPr>
              <a:t>Nel 2022 sono stati coinvolti poco più di </a:t>
            </a:r>
            <a:r>
              <a:rPr lang="it-IT" sz="1800" b="1" dirty="0">
                <a:solidFill>
                  <a:srgbClr val="005E7D"/>
                </a:solidFill>
              </a:rPr>
              <a:t>98 mila partecipanti </a:t>
            </a:r>
            <a:r>
              <a:rPr lang="it-IT" sz="1800" dirty="0">
                <a:solidFill>
                  <a:srgbClr val="005E7D"/>
                </a:solidFill>
              </a:rPr>
              <a:t>con un incremento di oltre l’</a:t>
            </a:r>
            <a:r>
              <a:rPr lang="it-IT" sz="1800" b="1" dirty="0">
                <a:solidFill>
                  <a:srgbClr val="005E7D"/>
                </a:solidFill>
              </a:rPr>
              <a:t>80% </a:t>
            </a:r>
            <a:r>
              <a:rPr lang="it-IT" sz="1800" dirty="0">
                <a:solidFill>
                  <a:srgbClr val="005E7D"/>
                </a:solidFill>
              </a:rPr>
              <a:t>sul 2021.</a:t>
            </a:r>
            <a:endParaRPr lang="it-IT" sz="1800" b="1" dirty="0">
              <a:solidFill>
                <a:srgbClr val="005E7D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B2A71C50-DC17-81D9-B156-3A229B8F3F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22249"/>
              </p:ext>
            </p:extLst>
          </p:nvPr>
        </p:nvGraphicFramePr>
        <p:xfrm>
          <a:off x="342900" y="2462543"/>
          <a:ext cx="7101028" cy="3775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209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buNone/>
            </a:pPr>
            <a:r>
              <a:rPr lang="it-IT" sz="1800" b="1" i="1" dirty="0">
                <a:solidFill>
                  <a:srgbClr val="005E7D"/>
                </a:solidFill>
              </a:rPr>
              <a:t>4. Supporto e assistenza ai Comuni</a:t>
            </a:r>
            <a:endParaRPr lang="it-IT" sz="1800" b="1" dirty="0">
              <a:solidFill>
                <a:srgbClr val="005E7D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L’assistenza è articolata su molteplici livelli di intervento spesso integrati tra loro: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guide, vademecum operativi, note esplicative su specifiche novità normative mirate agi adempimenti da parte dei comuni (disponibili e scaricabili dal sito);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assistenza telefonica da parte di operatori specializzati;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assistenza telematica per risposta a quesiti;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interventi territoriali rivolti a gruppi di comuni;</a:t>
            </a:r>
          </a:p>
          <a:p>
            <a:pPr marL="0" lv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In attuazione dell’ art. 57 comma 2-novies del </a:t>
            </a:r>
            <a:r>
              <a:rPr lang="it-IT" sz="1800" dirty="0" err="1">
                <a:solidFill>
                  <a:srgbClr val="005E7D"/>
                </a:solidFill>
              </a:rPr>
              <a:t>d.l.</a:t>
            </a:r>
            <a:r>
              <a:rPr lang="it-IT" sz="1800" dirty="0">
                <a:solidFill>
                  <a:srgbClr val="005E7D"/>
                </a:solidFill>
              </a:rPr>
              <a:t> 124/2019, tramite Convenzione con MEF e MINT: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Formazione dedicata ricolta al personale comunale;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task force di esperti per la prevenzione delle crisi finanziarie;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rgbClr val="005E7D"/>
                </a:solidFill>
              </a:rPr>
              <a:t>supporto ai processi comunali di investimento;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Solamente in tema di fabbisogni standard ogni anno vengono evasi quasi </a:t>
            </a:r>
            <a:r>
              <a:rPr lang="it-IT" sz="1800" b="1" dirty="0">
                <a:solidFill>
                  <a:srgbClr val="005E7D"/>
                </a:solidFill>
              </a:rPr>
              <a:t>10.000 quesiti.</a:t>
            </a:r>
          </a:p>
          <a:p>
            <a:pPr marL="0" indent="0">
              <a:buNone/>
            </a:pPr>
            <a:r>
              <a:rPr lang="it-IT" sz="1800" b="1" i="1" dirty="0">
                <a:solidFill>
                  <a:srgbClr val="005E7D"/>
                </a:solidFill>
              </a:rPr>
              <a:t> </a:t>
            </a:r>
            <a:endParaRPr lang="it-IT" sz="1800" b="1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17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6002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fa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buNone/>
            </a:pPr>
            <a:r>
              <a:rPr lang="it-IT" sz="1800" b="1" i="1" dirty="0">
                <a:solidFill>
                  <a:srgbClr val="005E7D"/>
                </a:solidFill>
              </a:rPr>
              <a:t>5. Informazione e comunicazione</a:t>
            </a:r>
            <a:endParaRPr lang="it-IT" sz="1800" b="1" dirty="0">
              <a:solidFill>
                <a:srgbClr val="005E7D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Lo strumento che garantisce informazione qualificata e continua non solo ai comuni ma anche ai contribuenti è il sito istituzionale di IFEL dove è possibile reperire informazioni aggiornate su tutte le materie oggetto di intervento. 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Il servizio ha avuto nel corso del 2022 oltre 951.000 accessi, con un incremento del 12% rispetto al 2021.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Inoltre, per favorire la diffusione delle attività e dei prodotti scientifici, nonché la comunicazione al contribuente, IFEL ha diffuso 335 prodotti editoriali dal 2007 ad oggi.</a:t>
            </a:r>
          </a:p>
          <a:p>
            <a:pPr marL="0" indent="0">
              <a:buNone/>
            </a:pPr>
            <a:r>
              <a:rPr lang="it-IT" sz="1800" b="1" i="1" dirty="0">
                <a:solidFill>
                  <a:srgbClr val="005E7D"/>
                </a:solidFill>
              </a:rPr>
              <a:t> </a:t>
            </a:r>
            <a:endParaRPr lang="it-IT" sz="1800" b="1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18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31837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è gestita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IFEL attualmente applica:</a:t>
            </a: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per l’acquisto di beni e servizi, in quanto amministrazione aggiudicatrice, la disciplina dei contratti pubblici (Dlgs. n.50/2016);</a:t>
            </a: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ai fini delle Trasparenza, pubblica i dati e le informazioni previste dal Decreto legislativo 14 marzo 2013, n. 33;</a:t>
            </a: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in materia di prevenzione della corruzione  e trasparenza, le misure di cui alla legge n. 190/2012;</a:t>
            </a: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In materia di prevenzione della responsabilità da rischio reato i Modelli di Organizzazione e Gestione "231» (</a:t>
            </a:r>
            <a:r>
              <a:rPr lang="it-IT" sz="1800" dirty="0" err="1">
                <a:solidFill>
                  <a:srgbClr val="005E7D"/>
                </a:solidFill>
              </a:rPr>
              <a:t>D.Lgs.</a:t>
            </a:r>
            <a:r>
              <a:rPr lang="it-IT" sz="1800" dirty="0">
                <a:solidFill>
                  <a:srgbClr val="005E7D"/>
                </a:solidFill>
              </a:rPr>
              <a:t> n. 231/2001) per il cui monitoraggio e aggiornamento è stato nominato nel 2022 l’Organismo di Vigilanza.</a:t>
            </a: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le norme in materia di incompatibilità e </a:t>
            </a:r>
            <a:r>
              <a:rPr lang="it-IT" sz="1800" dirty="0" err="1">
                <a:solidFill>
                  <a:srgbClr val="005E7D"/>
                </a:solidFill>
              </a:rPr>
              <a:t>inconferibilità</a:t>
            </a:r>
            <a:r>
              <a:rPr lang="it-IT" sz="1800" dirty="0">
                <a:solidFill>
                  <a:srgbClr val="005E7D"/>
                </a:solidFill>
              </a:rPr>
              <a:t> degli incarichi (</a:t>
            </a:r>
            <a:r>
              <a:rPr lang="it-IT" sz="1800" dirty="0" err="1">
                <a:solidFill>
                  <a:srgbClr val="005E7D"/>
                </a:solidFill>
              </a:rPr>
              <a:t>D.Lgs</a:t>
            </a:r>
            <a:r>
              <a:rPr lang="it-IT" sz="1800" dirty="0">
                <a:solidFill>
                  <a:srgbClr val="005E7D"/>
                </a:solidFill>
              </a:rPr>
              <a:t> 39/2013).</a:t>
            </a: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Per gli incarichi a persone fisiche si avvale di apposito Albo nel cui ambito vengono selezionati i profili professionali da attivare, con comparazioni in linea con i principi applicati alle Pubbliche Amministrazioni.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1800" dirty="0">
                <a:solidFill>
                  <a:srgbClr val="005E7D"/>
                </a:solidFill>
              </a:rPr>
              <a:t>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19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32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211932"/>
            <a:ext cx="7226300" cy="519112"/>
          </a:xfrm>
        </p:spPr>
        <p:txBody>
          <a:bodyPr/>
          <a:lstStyle/>
          <a:p>
            <a:r>
              <a:rPr lang="it-IT" dirty="0"/>
              <a:t>Indice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1890" y="764627"/>
            <a:ext cx="7814660" cy="5328745"/>
          </a:xfrm>
        </p:spPr>
        <p:txBody>
          <a:bodyPr/>
          <a:lstStyle/>
          <a:p>
            <a:endParaRPr lang="it-IT" sz="2000" b="1" dirty="0">
              <a:solidFill>
                <a:srgbClr val="005E7D"/>
              </a:solidFill>
            </a:endParaRPr>
          </a:p>
          <a:p>
            <a:r>
              <a:rPr lang="it-IT" sz="2000" b="1" dirty="0">
                <a:solidFill>
                  <a:srgbClr val="005E7D"/>
                </a:solidFill>
              </a:rPr>
              <a:t>Inquadramento della disciplina</a:t>
            </a:r>
          </a:p>
          <a:p>
            <a:pPr marL="0" indent="0">
              <a:buNone/>
            </a:pPr>
            <a:endParaRPr lang="it-IT" sz="2000" b="1" dirty="0">
              <a:solidFill>
                <a:srgbClr val="005E7D"/>
              </a:solidFill>
            </a:endParaRPr>
          </a:p>
          <a:p>
            <a:r>
              <a:rPr lang="it-IT" sz="2000" b="1" dirty="0">
                <a:solidFill>
                  <a:srgbClr val="005E7D"/>
                </a:solidFill>
              </a:rPr>
              <a:t>Che cosa è IFEL </a:t>
            </a:r>
          </a:p>
          <a:p>
            <a:endParaRPr lang="it-IT" sz="2000" b="1" dirty="0">
              <a:solidFill>
                <a:srgbClr val="005E7D"/>
              </a:solidFill>
            </a:endParaRPr>
          </a:p>
          <a:p>
            <a:r>
              <a:rPr lang="it-IT" sz="2000" b="1" dirty="0">
                <a:solidFill>
                  <a:srgbClr val="005E7D"/>
                </a:solidFill>
              </a:rPr>
              <a:t>Che cosa fa</a:t>
            </a:r>
          </a:p>
          <a:p>
            <a:endParaRPr lang="it-IT" sz="2000" dirty="0">
              <a:solidFill>
                <a:srgbClr val="005E7D"/>
              </a:solidFill>
            </a:endParaRPr>
          </a:p>
          <a:p>
            <a:r>
              <a:rPr lang="it-IT" sz="2000" b="1" dirty="0">
                <a:solidFill>
                  <a:srgbClr val="005E7D"/>
                </a:solidFill>
              </a:rPr>
              <a:t>Come è gestita</a:t>
            </a:r>
          </a:p>
          <a:p>
            <a:endParaRPr lang="it-IT" sz="2000" b="1" dirty="0">
              <a:solidFill>
                <a:srgbClr val="005E7D"/>
              </a:solidFill>
            </a:endParaRPr>
          </a:p>
          <a:p>
            <a:r>
              <a:rPr lang="it-IT" sz="2000" b="1" dirty="0">
                <a:solidFill>
                  <a:srgbClr val="005E7D"/>
                </a:solidFill>
              </a:rPr>
              <a:t>Le tappe della Trasparenza in IFEL</a:t>
            </a:r>
          </a:p>
          <a:p>
            <a:endParaRPr lang="it-IT" sz="2000" b="1" dirty="0">
              <a:solidFill>
                <a:srgbClr val="005E7D"/>
              </a:solidFill>
            </a:endParaRPr>
          </a:p>
          <a:p>
            <a:r>
              <a:rPr lang="it-IT" sz="2000" b="1" dirty="0">
                <a:solidFill>
                  <a:srgbClr val="005E7D"/>
                </a:solidFill>
              </a:rPr>
              <a:t>La Task Force della Trasparenza</a:t>
            </a:r>
          </a:p>
          <a:p>
            <a:pPr marL="0" indent="0">
              <a:buNone/>
            </a:pPr>
            <a:endParaRPr lang="it-IT" sz="2000" b="1" dirty="0">
              <a:solidFill>
                <a:srgbClr val="005E7D"/>
              </a:solidFill>
            </a:endParaRPr>
          </a:p>
          <a:p>
            <a:r>
              <a:rPr lang="it-IT" sz="2000" b="1" dirty="0">
                <a:solidFill>
                  <a:srgbClr val="005E7D"/>
                </a:solidFill>
              </a:rPr>
              <a:t>Statistiche</a:t>
            </a:r>
          </a:p>
          <a:p>
            <a:endParaRPr lang="it-IT" sz="2000" b="1" dirty="0">
              <a:solidFill>
                <a:srgbClr val="005E7D"/>
              </a:solidFill>
            </a:endParaRPr>
          </a:p>
          <a:p>
            <a:r>
              <a:rPr lang="it-IT" sz="2000" b="1" dirty="0">
                <a:solidFill>
                  <a:srgbClr val="005E7D"/>
                </a:solidFill>
              </a:rPr>
              <a:t>Considerazioni conclusive</a:t>
            </a:r>
          </a:p>
          <a:p>
            <a:pPr marL="0" indent="0">
              <a:buNone/>
            </a:pPr>
            <a:endParaRPr lang="it-IT" sz="2000" b="1" dirty="0">
              <a:solidFill>
                <a:srgbClr val="005E7D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870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tappe della Trasparenza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1800" b="1" dirty="0">
                <a:solidFill>
                  <a:srgbClr val="005E7D"/>
                </a:solidFill>
              </a:rPr>
              <a:t> </a:t>
            </a: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1800" dirty="0">
              <a:solidFill>
                <a:srgbClr val="005E7D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20</a:t>
            </a:fld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141890" y="1213945"/>
            <a:ext cx="7814660" cy="532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it-IT" sz="1800" kern="0" dirty="0">
              <a:solidFill>
                <a:srgbClr val="005E7D"/>
              </a:solidFill>
            </a:endParaRPr>
          </a:p>
          <a:p>
            <a:pPr algn="just"/>
            <a:r>
              <a:rPr lang="it-IT" sz="1800" b="1" kern="0" dirty="0">
                <a:solidFill>
                  <a:srgbClr val="005E7D"/>
                </a:solidFill>
              </a:rPr>
              <a:t>2015</a:t>
            </a:r>
            <a:r>
              <a:rPr lang="it-IT" sz="1800" kern="0" dirty="0">
                <a:solidFill>
                  <a:srgbClr val="005E7D"/>
                </a:solidFill>
              </a:rPr>
              <a:t> – il Consiglio Direttivo IFEL - pur in presenza d’indici normativi e di interpretazioni contrastanti – ha deliberato di applicare volontariamente l’intera disposizione del d.lgs. n. 33/2013 sul presupposto maggiormente restrittivo della considerazione della Fondazione quale  ente di diritto privato che svolge attività di pubblico interesse;</a:t>
            </a:r>
          </a:p>
          <a:p>
            <a:pPr algn="just"/>
            <a:endParaRPr lang="it-IT" sz="1800" b="1" kern="0" dirty="0">
              <a:solidFill>
                <a:srgbClr val="005E7D"/>
              </a:solidFill>
            </a:endParaRPr>
          </a:p>
          <a:p>
            <a:pPr algn="just"/>
            <a:r>
              <a:rPr lang="it-IT" sz="1800" b="1" kern="0" dirty="0">
                <a:solidFill>
                  <a:srgbClr val="005E7D"/>
                </a:solidFill>
              </a:rPr>
              <a:t>31 Luglio 2015 </a:t>
            </a:r>
            <a:r>
              <a:rPr lang="it-IT" sz="1800" kern="0" dirty="0">
                <a:solidFill>
                  <a:srgbClr val="005E7D"/>
                </a:solidFill>
              </a:rPr>
              <a:t>– Approvazione primo Programma Triennale per la Trasparenza e l’Integrità;</a:t>
            </a:r>
          </a:p>
          <a:p>
            <a:pPr algn="just"/>
            <a:endParaRPr lang="it-IT" sz="1800" kern="0" dirty="0">
              <a:solidFill>
                <a:srgbClr val="005E7D"/>
              </a:solidFill>
            </a:endParaRPr>
          </a:p>
          <a:p>
            <a:pPr algn="just"/>
            <a:r>
              <a:rPr lang="it-IT" sz="1800" b="1" kern="0" dirty="0">
                <a:solidFill>
                  <a:srgbClr val="005E7D"/>
                </a:solidFill>
              </a:rPr>
              <a:t>31 Gennaio 2016 </a:t>
            </a:r>
            <a:r>
              <a:rPr lang="it-IT" sz="1800" kern="0" dirty="0">
                <a:solidFill>
                  <a:srgbClr val="005E7D"/>
                </a:solidFill>
              </a:rPr>
              <a:t>– Piano Triennale Prevenzione Corruzione e aggiornamento Programma Triennale Trasparenza </a:t>
            </a:r>
          </a:p>
          <a:p>
            <a:pPr algn="just"/>
            <a:endParaRPr lang="it-IT" sz="1800" kern="0" dirty="0">
              <a:solidFill>
                <a:srgbClr val="005E7D"/>
              </a:solidFill>
            </a:endParaRPr>
          </a:p>
          <a:p>
            <a:pPr algn="just"/>
            <a:endParaRPr lang="it-IT" sz="2000" kern="0" dirty="0"/>
          </a:p>
          <a:p>
            <a:pPr algn="just"/>
            <a:endParaRPr lang="it-IT" sz="2000" kern="0" dirty="0"/>
          </a:p>
          <a:p>
            <a:pPr algn="just"/>
            <a:endParaRPr lang="it-IT" sz="2000" kern="0" dirty="0"/>
          </a:p>
          <a:p>
            <a:pPr marL="0" indent="0" algn="just">
              <a:buFontTx/>
              <a:buNone/>
            </a:pPr>
            <a:endParaRPr lang="it-IT" sz="2000" kern="0" dirty="0"/>
          </a:p>
          <a:p>
            <a:pPr marL="0" indent="0" algn="just">
              <a:buFontTx/>
              <a:buNone/>
            </a:pPr>
            <a:endParaRPr lang="it-IT" sz="2000" kern="0" dirty="0"/>
          </a:p>
          <a:p>
            <a:pPr marL="0" indent="0" algn="just">
              <a:buFontTx/>
              <a:buNone/>
            </a:pPr>
            <a:endParaRPr lang="it-IT" sz="2000" kern="0" dirty="0"/>
          </a:p>
        </p:txBody>
      </p:sp>
    </p:spTree>
    <p:extLst>
      <p:ext uri="{BB962C8B-B14F-4D97-AF65-F5344CB8AC3E}">
        <p14:creationId xmlns:p14="http://schemas.microsoft.com/office/powerpoint/2010/main" val="3699325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tappe della Trasparenza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1800" b="1" dirty="0">
                <a:solidFill>
                  <a:srgbClr val="005E7D"/>
                </a:solidFill>
              </a:rPr>
              <a:t> </a:t>
            </a: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1800" dirty="0">
              <a:solidFill>
                <a:srgbClr val="005E7D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21</a:t>
            </a:fld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141890" y="1046655"/>
            <a:ext cx="7814660" cy="532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>
                <a:solidFill>
                  <a:srgbClr val="005E7D"/>
                </a:solidFill>
              </a:rPr>
              <a:t>27 Maggio 2016</a:t>
            </a:r>
            <a:r>
              <a:rPr lang="it-IT" sz="1800" dirty="0">
                <a:solidFill>
                  <a:srgbClr val="005E7D"/>
                </a:solidFill>
              </a:rPr>
              <a:t> - l’art. 2-bis del D.lgs. 33/2013, introdotto dal D.lgs. 97/2016, ridisegna l’ambito soggettivo di applicazione della disciplina sulla trasparenza rispetto alla precedente indicazione normativa sancendo l’estensione, in quanto compatibile alle</a:t>
            </a:r>
            <a:r>
              <a:rPr lang="it-IT" sz="1800" i="1" dirty="0">
                <a:solidFill>
                  <a:srgbClr val="005E7D"/>
                </a:solidFill>
              </a:rPr>
              <a:t> “associazioni, le fondazioni e gli enti di diritto privato, anche privi di personalità giuridica, con bilancio superiore a cinquecentomila euro, che esercitano funzioni amministrative, attività di produzione di beni e servizi a favore delle amministrazioni pubbliche o di gestione di servizi pubblici”;</a:t>
            </a:r>
          </a:p>
          <a:p>
            <a:pPr marL="0" indent="0">
              <a:buNone/>
            </a:pPr>
            <a:endParaRPr lang="it-IT" sz="1800" i="1" dirty="0">
              <a:solidFill>
                <a:srgbClr val="005E7D"/>
              </a:solidFill>
            </a:endParaRPr>
          </a:p>
          <a:p>
            <a:r>
              <a:rPr lang="it-IT" sz="1800" b="1" dirty="0">
                <a:solidFill>
                  <a:srgbClr val="005E7D"/>
                </a:solidFill>
              </a:rPr>
              <a:t>22 Dicembre 2016 </a:t>
            </a:r>
            <a:r>
              <a:rPr lang="it-IT" sz="1800" i="1" dirty="0">
                <a:solidFill>
                  <a:srgbClr val="005E7D"/>
                </a:solidFill>
              </a:rPr>
              <a:t>– </a:t>
            </a:r>
            <a:r>
              <a:rPr lang="it-IT" sz="1800" dirty="0">
                <a:solidFill>
                  <a:srgbClr val="005E7D"/>
                </a:solidFill>
              </a:rPr>
              <a:t>IFEL da attuazione a tutte le previsioni estese del Decreto Trasparenza pubblicando tutti i dati mancanti perché non previsti nella prima formulazione della norma per gli enti </a:t>
            </a:r>
            <a:r>
              <a:rPr lang="it-IT" sz="1800" kern="0" dirty="0">
                <a:solidFill>
                  <a:srgbClr val="005E7D"/>
                </a:solidFill>
              </a:rPr>
              <a:t>di diritto privato che svolgano attività di pubblico interesse;</a:t>
            </a:r>
          </a:p>
          <a:p>
            <a:pPr marL="0" indent="0">
              <a:buNone/>
            </a:pPr>
            <a:endParaRPr lang="it-IT" sz="1800" kern="0" dirty="0">
              <a:solidFill>
                <a:srgbClr val="005E7D"/>
              </a:solidFill>
            </a:endParaRP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Il </a:t>
            </a:r>
            <a:r>
              <a:rPr lang="it-IT" sz="1800" b="1" dirty="0" err="1">
                <a:solidFill>
                  <a:srgbClr val="005E7D"/>
                </a:solidFill>
              </a:rPr>
              <a:t>D.Lgs</a:t>
            </a:r>
            <a:r>
              <a:rPr lang="it-IT" sz="1800" b="1" dirty="0">
                <a:solidFill>
                  <a:srgbClr val="005E7D"/>
                </a:solidFill>
              </a:rPr>
              <a:t> 97/2016 </a:t>
            </a:r>
            <a:r>
              <a:rPr lang="it-IT" sz="1800" dirty="0">
                <a:solidFill>
                  <a:srgbClr val="005E7D"/>
                </a:solidFill>
              </a:rPr>
              <a:t>estende la disciplina della Legge 190/2012 anche agli enti classificati nell’art. 2 bis del </a:t>
            </a:r>
            <a:r>
              <a:rPr lang="it-IT" sz="1800" dirty="0" err="1">
                <a:solidFill>
                  <a:srgbClr val="005E7D"/>
                </a:solidFill>
              </a:rPr>
              <a:t>D.Lgs</a:t>
            </a:r>
            <a:r>
              <a:rPr lang="it-IT" sz="1800" dirty="0">
                <a:solidFill>
                  <a:srgbClr val="005E7D"/>
                </a:solidFill>
              </a:rPr>
              <a:t> 33/2013; Il Responsabile della Trasparenza assume anche la funzione di Responsabile per la Prevenzione della Corruzione.</a:t>
            </a:r>
          </a:p>
          <a:p>
            <a:pPr algn="just"/>
            <a:endParaRPr lang="it-IT" sz="2000" kern="0" dirty="0"/>
          </a:p>
          <a:p>
            <a:pPr marL="0" indent="0" algn="just">
              <a:buFontTx/>
              <a:buNone/>
            </a:pPr>
            <a:endParaRPr lang="it-IT" sz="2000" kern="0" dirty="0"/>
          </a:p>
          <a:p>
            <a:pPr marL="0" indent="0" algn="just">
              <a:buFontTx/>
              <a:buNone/>
            </a:pPr>
            <a:endParaRPr lang="it-IT" sz="2000" kern="0" dirty="0"/>
          </a:p>
          <a:p>
            <a:pPr marL="0" indent="0" algn="just">
              <a:buFontTx/>
              <a:buNone/>
            </a:pPr>
            <a:endParaRPr lang="it-IT" sz="2000" kern="0" dirty="0"/>
          </a:p>
        </p:txBody>
      </p:sp>
    </p:spTree>
    <p:extLst>
      <p:ext uri="{BB962C8B-B14F-4D97-AF65-F5344CB8AC3E}">
        <p14:creationId xmlns:p14="http://schemas.microsoft.com/office/powerpoint/2010/main" val="2226034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tappe della Trasparenza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1800" b="1" dirty="0">
                <a:solidFill>
                  <a:srgbClr val="005E7D"/>
                </a:solidFill>
              </a:rPr>
              <a:t> </a:t>
            </a: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1800" dirty="0">
              <a:solidFill>
                <a:srgbClr val="005E7D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22</a:t>
            </a:fld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141890" y="1046655"/>
            <a:ext cx="7814660" cy="532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800" b="1" kern="0" dirty="0">
                <a:solidFill>
                  <a:srgbClr val="005E7D"/>
                </a:solidFill>
              </a:rPr>
              <a:t>Gennaio 2017 </a:t>
            </a:r>
            <a:r>
              <a:rPr lang="it-IT" sz="1800" kern="0" dirty="0">
                <a:solidFill>
                  <a:srgbClr val="005E7D"/>
                </a:solidFill>
              </a:rPr>
              <a:t>– La Fondazione adotta il primo </a:t>
            </a:r>
            <a:r>
              <a:rPr lang="it-IT" sz="1800" b="1" kern="0" dirty="0">
                <a:solidFill>
                  <a:srgbClr val="005E7D"/>
                </a:solidFill>
              </a:rPr>
              <a:t>Piano Triennale Prevenzione Corruzione e Trasparenza,</a:t>
            </a:r>
            <a:r>
              <a:rPr lang="it-IT" sz="1800" kern="0" dirty="0">
                <a:solidFill>
                  <a:srgbClr val="005E7D"/>
                </a:solidFill>
              </a:rPr>
              <a:t> valido per il triennio 2017-2019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800" kern="0" dirty="0">
                <a:solidFill>
                  <a:srgbClr val="005E7D"/>
                </a:solidFill>
              </a:rPr>
              <a:t>La determinazione ANAC n. </a:t>
            </a:r>
            <a:r>
              <a:rPr lang="it-IT" sz="1800" b="1" kern="0" dirty="0">
                <a:solidFill>
                  <a:srgbClr val="005E7D"/>
                </a:solidFill>
              </a:rPr>
              <a:t>1134 del 8/11/2017</a:t>
            </a:r>
            <a:r>
              <a:rPr lang="it-IT" sz="1800" kern="0" dirty="0">
                <a:solidFill>
                  <a:srgbClr val="005E7D"/>
                </a:solidFill>
              </a:rPr>
              <a:t>, ha emanato le nuove linee guida per l’attuazione della normativa in materia di prevenzione della corruzione e trasparenza da parte delle società e degli enti di diritto privato controllati e partecipati dalle pubbliche amministrazioni e degli enti pubblici economici.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800" b="1" kern="0" dirty="0">
                <a:solidFill>
                  <a:srgbClr val="005E7D"/>
                </a:solidFill>
              </a:rPr>
              <a:t>Gennaio 2018 </a:t>
            </a:r>
            <a:r>
              <a:rPr lang="it-IT" sz="1800" kern="0" dirty="0">
                <a:solidFill>
                  <a:srgbClr val="005E7D"/>
                </a:solidFill>
              </a:rPr>
              <a:t>– La Fondazione adotta il primo </a:t>
            </a:r>
            <a:r>
              <a:rPr lang="it-IT" sz="1800" b="1" kern="0" dirty="0">
                <a:solidFill>
                  <a:srgbClr val="005E7D"/>
                </a:solidFill>
              </a:rPr>
              <a:t>Piano Triennale Prevenzione Corruzione e Trasparenza,</a:t>
            </a:r>
            <a:r>
              <a:rPr lang="it-IT" sz="1800" kern="0" dirty="0">
                <a:solidFill>
                  <a:srgbClr val="005E7D"/>
                </a:solidFill>
              </a:rPr>
              <a:t> valido per il triennio 2018-2020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800" kern="0" dirty="0">
                <a:solidFill>
                  <a:srgbClr val="005E7D"/>
                </a:solidFill>
              </a:rPr>
              <a:t>Nel 2018 il sito Amministrazione Trasparente della Fondazione è stato adeguato a quanto previsto dalla  determinazione ANAC 1134 del 2017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800" kern="0" dirty="0">
                <a:solidFill>
                  <a:srgbClr val="005E7D"/>
                </a:solidFill>
              </a:rPr>
              <a:t>La Fondazione ha lasciato a disposizione dei navigatori la sezione </a:t>
            </a:r>
            <a:r>
              <a:rPr lang="it-IT" sz="1800" b="1" kern="0" dirty="0">
                <a:solidFill>
                  <a:srgbClr val="005E7D"/>
                </a:solidFill>
              </a:rPr>
              <a:t>ARCHIVIO</a:t>
            </a:r>
            <a:r>
              <a:rPr lang="it-IT" sz="1800" kern="0" dirty="0">
                <a:solidFill>
                  <a:srgbClr val="005E7D"/>
                </a:solidFill>
              </a:rPr>
              <a:t>, in cui sono collezionate tutte le pubblicazioni considerate obbligatorie prima del rilascio delle linee guida emanate con la determinazione ANAC 1134/2017.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800" b="1" kern="0" dirty="0">
                <a:solidFill>
                  <a:srgbClr val="005E7D"/>
                </a:solidFill>
              </a:rPr>
              <a:t>Gennaio 2019 </a:t>
            </a:r>
            <a:r>
              <a:rPr lang="it-IT" sz="1800" kern="0" dirty="0">
                <a:solidFill>
                  <a:srgbClr val="005E7D"/>
                </a:solidFill>
              </a:rPr>
              <a:t>– La Fondazione adotta il primo </a:t>
            </a:r>
            <a:r>
              <a:rPr lang="it-IT" sz="1800" b="1" kern="0" dirty="0">
                <a:solidFill>
                  <a:srgbClr val="005E7D"/>
                </a:solidFill>
              </a:rPr>
              <a:t>Piano Triennale Prevenzione Corruzione e Trasparenza,</a:t>
            </a:r>
            <a:r>
              <a:rPr lang="it-IT" sz="1800" kern="0" dirty="0">
                <a:solidFill>
                  <a:srgbClr val="005E7D"/>
                </a:solidFill>
              </a:rPr>
              <a:t> valido per il triennio 2019-2021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it-IT" sz="1800" kern="0" dirty="0">
              <a:solidFill>
                <a:srgbClr val="005E7D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it-IT" sz="1800" kern="0" dirty="0">
              <a:solidFill>
                <a:srgbClr val="005E7D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it-IT" sz="1800" kern="0" dirty="0">
              <a:solidFill>
                <a:srgbClr val="005E7D"/>
              </a:solidFill>
            </a:endParaRPr>
          </a:p>
          <a:p>
            <a:endParaRPr lang="it-IT" sz="1800" kern="0" dirty="0">
              <a:solidFill>
                <a:srgbClr val="005E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34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2161BE-D394-4AEA-B245-18FF48FC1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2800" b="1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/>
                <a:ea typeface="ヒラギノ角ゴ Pro W3"/>
              </a:rPr>
              <a:t>Le tappe della Trasparenza / 1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9C4249-D885-43BB-A39A-09620058C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90600"/>
            <a:ext cx="7226300" cy="4114800"/>
          </a:xfrm>
        </p:spPr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0" cap="none" spc="0" normalizeH="0" baseline="0" noProof="0" dirty="0">
              <a:ln>
                <a:noFill/>
              </a:ln>
              <a:solidFill>
                <a:srgbClr val="005E7D"/>
              </a:solidFill>
              <a:effectLst/>
              <a:uLnTx/>
              <a:uFillTx/>
              <a:latin typeface="Arial" pitchFamily="34" charset="0"/>
              <a:ea typeface="ヒラギノ角ゴ Pro W3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Gennaio 2020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– La Fondazione adotta l’aggiornamento del Piano triennale di prevenzione della Corruzione e della Trasparenza 2020/2022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b="1" dirty="0">
              <a:solidFill>
                <a:srgbClr val="005E7D"/>
              </a:solidFill>
              <a:latin typeface="Arial" pitchFamily="34" charset="0"/>
              <a:ea typeface="ヒラギノ角ゴ Pro W3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1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Marzo 2021 </a:t>
            </a:r>
            <a:r>
              <a:rPr lang="it-IT" sz="1800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-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La Fondazione approva l’aggiornamento del Piano triennale di prevenzione della Corruzione e della Trasparenza 2021/2023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b="1" dirty="0">
              <a:solidFill>
                <a:srgbClr val="005E7D"/>
              </a:solidFill>
              <a:latin typeface="Arial" pitchFamily="34" charset="0"/>
              <a:ea typeface="ヒラギノ角ゴ Pro W3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1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Maggio 2021- </a:t>
            </a:r>
            <a:r>
              <a:rPr lang="it-IT" sz="1800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I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l P</a:t>
            </a:r>
            <a:r>
              <a:rPr lang="it-IT" sz="1800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ortale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Società Trasparente della Fondazione è stato adeguato e rivisto per migliorarne la consultazione e rendere più agevole e immediato l’accesso ai dati pubblicati.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800" dirty="0">
              <a:solidFill>
                <a:srgbClr val="005E7D"/>
              </a:solidFill>
              <a:latin typeface="Arial" pitchFamily="34" charset="0"/>
              <a:ea typeface="ヒラギノ角ゴ Pro W3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Febbraio 2022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– La Fondazione approva il nuovo «Codice di comportamento» rivolto al personale interno e ai collaboratori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5E7D"/>
              </a:solidFill>
              <a:effectLst/>
              <a:uLnTx/>
              <a:uFillTx/>
              <a:latin typeface="Arial" pitchFamily="34" charset="0"/>
              <a:ea typeface="ヒラギノ角ゴ Pro W3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800" b="1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Aprile 2022 </a:t>
            </a:r>
            <a:r>
              <a:rPr lang="it-IT" sz="1800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-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La Fondazione approva l’aggiornamento del Piano triennale di prevenzione della Corruzione e della Trasparenza 2022/2024.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5E7D"/>
              </a:solidFill>
              <a:effectLst/>
              <a:uLnTx/>
              <a:uFillTx/>
              <a:latin typeface="Arial" pitchFamily="34" charset="0"/>
              <a:ea typeface="ヒラギノ角ゴ Pro W3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5E7D"/>
              </a:solidFill>
              <a:effectLst/>
              <a:uLnTx/>
              <a:uFillTx/>
              <a:latin typeface="Arial" pitchFamily="34" charset="0"/>
              <a:ea typeface="ヒラギノ角ゴ Pro W3" charset="-128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05E7FCD-1825-4AC3-9B91-B626625EC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23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32003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3D69DC-0FFE-DDB7-A2A7-37626F4D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2800" b="1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/>
                <a:ea typeface="ヒラギノ角ゴ Pro W3"/>
              </a:rPr>
              <a:t>Le tappe della Trasparenza / 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12DDCD-0F5B-18B9-5A37-13446FC3D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53067"/>
            <a:ext cx="7226300" cy="41148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Dicembre 2022 – </a:t>
            </a:r>
            <a:r>
              <a:rPr kumimoji="0" lang="it-IT" sz="180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1° Giornata della Trasparenza organizzata come evento autonomo nell’ambito del quale </a:t>
            </a:r>
            <a:r>
              <a:rPr lang="it-IT" sz="1800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vengono sviluppate e condivise con partecipanti e stakeholder riflessioni su valore pubblico ed efficacia della Trasparenza amministrativa</a:t>
            </a:r>
            <a:endParaRPr kumimoji="0" lang="it-IT" sz="1800" i="0" u="none" strike="noStrike" kern="0" cap="none" spc="0" normalizeH="0" baseline="0" noProof="0" dirty="0">
              <a:ln>
                <a:noFill/>
              </a:ln>
              <a:solidFill>
                <a:srgbClr val="005E7D"/>
              </a:solidFill>
              <a:effectLst/>
              <a:uLnTx/>
              <a:uFillTx/>
              <a:latin typeface="Arial" pitchFamily="34" charset="0"/>
              <a:ea typeface="ヒラギノ角ゴ Pro W3" charset="-128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t-IT" sz="1800" b="1" dirty="0">
              <a:solidFill>
                <a:srgbClr val="005E7D"/>
              </a:solidFill>
              <a:latin typeface="Arial" pitchFamily="34" charset="0"/>
              <a:ea typeface="ヒラギノ角ゴ Pro W3" charset="-128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Marzo 2023 -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La Fondazione approva l’aggiornamento del Piano triennale di prevenzione della Corruzione e della Trasparenza 2023/2025.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it-IT" sz="1800" dirty="0">
              <a:solidFill>
                <a:srgbClr val="005E7D"/>
              </a:solidFill>
              <a:latin typeface="Arial" pitchFamily="34" charset="0"/>
              <a:ea typeface="ヒラギノ角ゴ Pro W3" charset="-128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Novembre 2023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– 2° Giornata della Trasparenza nell’</a:t>
            </a:r>
            <a:r>
              <a:rPr kumimoji="0" lang="it-IT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embito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 della quale sono sviluppate e condivise con partecipanti e stakeholder riflessioni sul rapporto tra Trasparenza amministrativa e rapporto di fiducia con stakeholder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5E7D"/>
              </a:solidFill>
              <a:effectLst/>
              <a:uLnTx/>
              <a:uFillTx/>
              <a:latin typeface="Arial" pitchFamily="34" charset="0"/>
              <a:ea typeface="ヒラギノ角ゴ Pro W3" charset="-128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1800" b="1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2023 </a:t>
            </a:r>
            <a:r>
              <a:rPr lang="it-IT" sz="1800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(da approvarsi) – Revisione del Codice di comportamento</a:t>
            </a:r>
            <a:r>
              <a:rPr lang="it-IT" sz="1800" b="1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5E7D"/>
                </a:solidFill>
                <a:effectLst/>
                <a:uLnTx/>
                <a:uFillTx/>
                <a:latin typeface="Arial" pitchFamily="34" charset="0"/>
                <a:ea typeface="ヒラギノ角ゴ Pro W3" charset="-128"/>
              </a:rPr>
              <a:t> </a:t>
            </a: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005E7D"/>
              </a:solidFill>
              <a:effectLst/>
              <a:uLnTx/>
              <a:uFillTx/>
              <a:latin typeface="Arial" pitchFamily="34" charset="0"/>
              <a:ea typeface="ヒラギノ角ゴ Pro W3" charset="-128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E65960-CFF5-0F15-CA08-E109BFFC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24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7296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Task Force della Trasparenza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1800" b="1" dirty="0">
                <a:solidFill>
                  <a:srgbClr val="005E7D"/>
                </a:solidFill>
              </a:rPr>
              <a:t> </a:t>
            </a: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1800" dirty="0">
              <a:solidFill>
                <a:srgbClr val="005E7D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25</a:t>
            </a:fld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141890" y="1046655"/>
            <a:ext cx="7814660" cy="532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000" kern="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000" kern="0" dirty="0">
                <a:solidFill>
                  <a:srgbClr val="005E7D"/>
                </a:solidFill>
              </a:rPr>
              <a:t>Le ridotte dimensioni organizzative di IFEL non consentono di designare quale RPCT un soggetto privo di responsabilità decisionali e gestionali nelle aree a rischio. Il RPCT è stato individuato dapprima nel 2015 nella figura del Responsabile del dipartimento programmazione, compliance e sistemi informativi e successivamente, nel 2021, nel Responsabile del dipartimento supporto ai comuni e studi politiche europee, dott. Francesco Monaco. </a:t>
            </a:r>
          </a:p>
          <a:p>
            <a:pPr marL="0" indent="0" algn="just">
              <a:buNone/>
            </a:pPr>
            <a:r>
              <a:rPr lang="it-IT" sz="2000" kern="0" dirty="0">
                <a:solidFill>
                  <a:srgbClr val="005E7D"/>
                </a:solidFill>
              </a:rPr>
              <a:t>Il RPCT IFEL è supportato dall’ Ufficio Trasparenza la cui responsabilità è affidata al dott. Manuel Bordini.</a:t>
            </a:r>
          </a:p>
          <a:p>
            <a:pPr marL="0" indent="0" algn="just">
              <a:buNone/>
            </a:pPr>
            <a:endParaRPr lang="it-IT" sz="2000" kern="0" dirty="0"/>
          </a:p>
          <a:p>
            <a:pPr marL="0" indent="0" algn="just">
              <a:buNone/>
            </a:pPr>
            <a:endParaRPr lang="it-IT" sz="2000" kern="0" dirty="0"/>
          </a:p>
          <a:p>
            <a:pPr marL="0" indent="0" algn="just">
              <a:buFontTx/>
              <a:buNone/>
            </a:pPr>
            <a:endParaRPr lang="it-IT" sz="2000" kern="0" dirty="0"/>
          </a:p>
          <a:p>
            <a:pPr marL="0" indent="0" algn="just">
              <a:buFontTx/>
              <a:buNone/>
            </a:pPr>
            <a:endParaRPr lang="it-IT" sz="2000" kern="0" dirty="0"/>
          </a:p>
          <a:p>
            <a:pPr marL="0" indent="0" algn="just">
              <a:buFontTx/>
              <a:buNone/>
            </a:pPr>
            <a:endParaRPr lang="it-IT" sz="2000" kern="0" dirty="0"/>
          </a:p>
        </p:txBody>
      </p:sp>
    </p:spTree>
    <p:extLst>
      <p:ext uri="{BB962C8B-B14F-4D97-AF65-F5344CB8AC3E}">
        <p14:creationId xmlns:p14="http://schemas.microsoft.com/office/powerpoint/2010/main" val="2573094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Task Force della Trasparenza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>
              <a:buNone/>
            </a:pPr>
            <a:r>
              <a:rPr lang="it-IT" sz="1800" dirty="0">
                <a:solidFill>
                  <a:srgbClr val="FF0000"/>
                </a:solidFill>
              </a:rPr>
              <a:t> </a:t>
            </a:r>
          </a:p>
          <a:p>
            <a:pPr marL="0" indent="0">
              <a:buNone/>
            </a:pPr>
            <a:r>
              <a:rPr lang="it-IT" sz="1800" b="1" dirty="0">
                <a:solidFill>
                  <a:srgbClr val="005E7D"/>
                </a:solidFill>
              </a:rPr>
              <a:t> </a:t>
            </a: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1800" dirty="0">
              <a:solidFill>
                <a:srgbClr val="005E7D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26</a:t>
            </a:fld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141890" y="1290495"/>
            <a:ext cx="7814660" cy="532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000" kern="0" dirty="0">
                <a:solidFill>
                  <a:srgbClr val="005E7D"/>
                </a:solidFill>
              </a:rPr>
              <a:t>A partire dal dicembre 2016, per effetto di una apposita misura di prevenzione della corruzione stabilita nel PTPC 2016-2018, è stato introdotto in IFEL l’Ufficio Audit Interno con specifici compiti di controllo totale e a campione rispetto ai processi a maggior rischio. </a:t>
            </a:r>
          </a:p>
          <a:p>
            <a:pPr marL="0" indent="0" algn="just">
              <a:buNone/>
            </a:pPr>
            <a:r>
              <a:rPr lang="it-IT" sz="2000" kern="0" dirty="0">
                <a:solidFill>
                  <a:srgbClr val="005E7D"/>
                </a:solidFill>
              </a:rPr>
              <a:t>L’Ufficio fornisce al RPCT l’esito delle verifiche effettuate con appositi verbali fungendo in tal modo da ulteriore supporto al Responsabile stesso. La responsabilità di tale ufficio viene assegnata a rotazione a funzionari  inquadrati nei diversi dipartimenti. Il responsabile attuale è la dott.ssa Serena Visintin.</a:t>
            </a:r>
          </a:p>
          <a:p>
            <a:pPr marL="0" indent="0" algn="just">
              <a:buNone/>
            </a:pPr>
            <a:endParaRPr lang="it-IT" sz="2000" kern="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r>
              <a:rPr lang="it-IT" sz="2000" kern="0" dirty="0">
                <a:solidFill>
                  <a:srgbClr val="005E7D"/>
                </a:solidFill>
              </a:rPr>
              <a:t>Ai fini di una migliore predisposizione, attuazione e monitoraggio del PTPCT, l’IFEL, ha ritenuto indispensabile il coinvolgimento di tutti i suoi dirigenti sia nella fase di predisposizione iniziale che nell’aggiornamento annuale del PTPCT.</a:t>
            </a:r>
          </a:p>
        </p:txBody>
      </p:sp>
    </p:spTree>
    <p:extLst>
      <p:ext uri="{BB962C8B-B14F-4D97-AF65-F5344CB8AC3E}">
        <p14:creationId xmlns:p14="http://schemas.microsoft.com/office/powerpoint/2010/main" val="2995090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B71938C-5DDB-3A45-90A7-DCCAE55FC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IFEL – Società trasparente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81483494-813A-6643-8145-841F403D6A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67039" y="1624645"/>
            <a:ext cx="8175625" cy="4473575"/>
          </a:xfrm>
        </p:spPr>
        <p:txBody>
          <a:bodyPr/>
          <a:lstStyle/>
          <a:p>
            <a:pPr marL="0" indent="0">
              <a:buNone/>
            </a:pPr>
            <a:r>
              <a:rPr lang="it-IT" sz="2000" b="1" kern="0" dirty="0">
                <a:solidFill>
                  <a:srgbClr val="005E7D"/>
                </a:solidFill>
                <a:cs typeface="+mn-cs"/>
              </a:rPr>
              <a:t>Dati degli accessi al portale Società trasparente </a:t>
            </a:r>
          </a:p>
          <a:p>
            <a:pPr marL="0" indent="0">
              <a:buNone/>
            </a:pPr>
            <a:r>
              <a:rPr lang="it-IT" sz="2000" b="1" kern="0" dirty="0">
                <a:solidFill>
                  <a:srgbClr val="005E7D"/>
                </a:solidFill>
                <a:cs typeface="+mn-cs"/>
              </a:rPr>
              <a:t>nel periodo 01/01/2023-31/10/2023 rispetto al stesso periodo del  2022</a:t>
            </a:r>
            <a:endParaRPr lang="it-IT" sz="2000" kern="0" dirty="0">
              <a:solidFill>
                <a:srgbClr val="005E7D"/>
              </a:solidFill>
              <a:cs typeface="+mn-cs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000" kern="0" dirty="0">
                <a:solidFill>
                  <a:srgbClr val="005E7D"/>
                </a:solidFill>
                <a:cs typeface="+mn-cs"/>
              </a:rPr>
              <a:t>Totale di visite al portale «Società trasparente»	</a:t>
            </a:r>
            <a:r>
              <a:rPr lang="it-IT" sz="2000" b="1" u="sng" kern="0" dirty="0">
                <a:solidFill>
                  <a:srgbClr val="005E7D"/>
                </a:solidFill>
                <a:cs typeface="+mn-cs"/>
              </a:rPr>
              <a:t>+</a:t>
            </a:r>
            <a:r>
              <a:rPr lang="it-IT" sz="2000" b="1" u="sng" dirty="0">
                <a:solidFill>
                  <a:srgbClr val="005E7D"/>
                </a:solidFill>
              </a:rPr>
              <a:t>75</a:t>
            </a:r>
            <a:r>
              <a:rPr lang="it-IT" sz="2000" b="1" u="sng" kern="0" dirty="0">
                <a:solidFill>
                  <a:srgbClr val="005E7D"/>
                </a:solidFill>
                <a:cs typeface="+mn-cs"/>
              </a:rPr>
              <a:t>%</a:t>
            </a:r>
            <a:r>
              <a:rPr lang="it-IT" sz="2000" kern="0" dirty="0">
                <a:solidFill>
                  <a:srgbClr val="005E7D"/>
                </a:solidFill>
                <a:cs typeface="+mn-cs"/>
              </a:rPr>
              <a:t>	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000" kern="0" dirty="0">
                <a:solidFill>
                  <a:srgbClr val="005E7D"/>
                </a:solidFill>
                <a:cs typeface="+mn-cs"/>
              </a:rPr>
              <a:t>Pagine viste						</a:t>
            </a:r>
            <a:r>
              <a:rPr lang="it-IT" sz="2000" b="1" u="sng" kern="0" dirty="0">
                <a:solidFill>
                  <a:srgbClr val="005E7D"/>
                </a:solidFill>
                <a:cs typeface="+mn-cs"/>
              </a:rPr>
              <a:t>+</a:t>
            </a:r>
            <a:r>
              <a:rPr lang="it-IT" sz="2000" b="1" u="sng" dirty="0">
                <a:solidFill>
                  <a:srgbClr val="005E7D"/>
                </a:solidFill>
              </a:rPr>
              <a:t>60</a:t>
            </a:r>
            <a:r>
              <a:rPr lang="it-IT" sz="2000" b="1" u="sng" kern="0" dirty="0">
                <a:solidFill>
                  <a:srgbClr val="005E7D"/>
                </a:solidFill>
                <a:cs typeface="+mn-cs"/>
              </a:rPr>
              <a:t>%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000" kern="0" dirty="0">
                <a:solidFill>
                  <a:srgbClr val="005E7D"/>
                </a:solidFill>
                <a:cs typeface="+mn-cs"/>
              </a:rPr>
              <a:t>Pagine viste uniche					</a:t>
            </a:r>
            <a:r>
              <a:rPr lang="it-IT" sz="2000" b="1" u="sng" kern="0" dirty="0">
                <a:solidFill>
                  <a:srgbClr val="005E7D"/>
                </a:solidFill>
                <a:cs typeface="+mn-cs"/>
              </a:rPr>
              <a:t>+</a:t>
            </a:r>
            <a:r>
              <a:rPr lang="it-IT" sz="2000" b="1" u="sng" dirty="0">
                <a:solidFill>
                  <a:srgbClr val="005E7D"/>
                </a:solidFill>
              </a:rPr>
              <a:t>64</a:t>
            </a:r>
            <a:r>
              <a:rPr lang="it-IT" sz="2000" b="1" u="sng" kern="0" dirty="0">
                <a:solidFill>
                  <a:srgbClr val="005E7D"/>
                </a:solidFill>
                <a:cs typeface="+mn-cs"/>
              </a:rPr>
              <a:t>%</a:t>
            </a:r>
            <a:r>
              <a:rPr lang="it-IT" sz="2000" b="1" kern="0" dirty="0">
                <a:solidFill>
                  <a:srgbClr val="005E7D"/>
                </a:solidFill>
                <a:cs typeface="+mn-cs"/>
              </a:rPr>
              <a:t>	</a:t>
            </a:r>
            <a:endParaRPr lang="it-IT" sz="2000" kern="0" dirty="0">
              <a:solidFill>
                <a:srgbClr val="005E7D"/>
              </a:solidFill>
              <a:cs typeface="+mn-cs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000" kern="0" dirty="0">
                <a:solidFill>
                  <a:srgbClr val="005E7D"/>
                </a:solidFill>
                <a:cs typeface="+mn-cs"/>
              </a:rPr>
              <a:t>Media azioni per visita				</a:t>
            </a:r>
            <a:r>
              <a:rPr lang="it-IT" sz="2000" b="1" u="sng" dirty="0">
                <a:solidFill>
                  <a:srgbClr val="005E7D"/>
                </a:solidFill>
              </a:rPr>
              <a:t>+2.6</a:t>
            </a:r>
            <a:r>
              <a:rPr lang="it-IT" sz="2000" b="1" u="sng" kern="0" dirty="0">
                <a:solidFill>
                  <a:srgbClr val="005E7D"/>
                </a:solidFill>
                <a:cs typeface="+mn-cs"/>
              </a:rPr>
              <a:t>%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000" kern="0" dirty="0">
                <a:solidFill>
                  <a:srgbClr val="005E7D"/>
                </a:solidFill>
                <a:cs typeface="+mn-cs"/>
              </a:rPr>
              <a:t>Durata media di una visita 				</a:t>
            </a:r>
            <a:r>
              <a:rPr lang="it-IT" sz="2000" b="1" u="sng" dirty="0">
                <a:solidFill>
                  <a:srgbClr val="005E7D"/>
                </a:solidFill>
              </a:rPr>
              <a:t>+11.3</a:t>
            </a:r>
            <a:r>
              <a:rPr lang="it-IT" sz="2000" b="1" u="sng" kern="0" dirty="0">
                <a:solidFill>
                  <a:srgbClr val="005E7D"/>
                </a:solidFill>
                <a:cs typeface="+mn-cs"/>
              </a:rPr>
              <a:t>%</a:t>
            </a:r>
            <a:r>
              <a:rPr lang="it-IT" sz="2000" kern="0" dirty="0">
                <a:solidFill>
                  <a:srgbClr val="005E7D"/>
                </a:solidFill>
                <a:cs typeface="+mn-cs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580777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3263970A-F5D6-6243-9D4B-F4FBBA7C8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523" y="553244"/>
            <a:ext cx="7226300" cy="519112"/>
          </a:xfrm>
        </p:spPr>
        <p:txBody>
          <a:bodyPr wrap="square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it-IT" sz="3100" dirty="0">
                <a:ea typeface="+mn-ea"/>
                <a:cs typeface="+mn-cs"/>
              </a:rPr>
              <a:t>Analisi delle visite al portale «Società trasparente» 01/01/23-31/10/23</a:t>
            </a:r>
            <a:br>
              <a:rPr lang="it-IT" sz="2000" dirty="0">
                <a:ea typeface="+mn-ea"/>
                <a:cs typeface="+mn-cs"/>
              </a:rPr>
            </a:br>
            <a:r>
              <a:rPr lang="it-IT" sz="2000" b="0" dirty="0">
                <a:ea typeface="+mn-ea"/>
                <a:cs typeface="+mn-cs"/>
              </a:rPr>
              <a:t>totale di 23.921 visite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D14BA6B-CF78-0C29-74B1-119F4B4B2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82" y="1930400"/>
            <a:ext cx="6282136" cy="4114800"/>
          </a:xfrm>
          <a:prstGeom prst="rect">
            <a:avLst/>
          </a:prstGeom>
          <a:noFill/>
        </p:spPr>
      </p:pic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407D0293-3464-AB95-09F8-285DDC37F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550" y="5943600"/>
            <a:ext cx="73025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F322A1CB-072F-45C4-BAFE-886B2B24F23F}" type="slidenum">
              <a:rPr lang="it-IT" altLang="it-IT"/>
              <a:pPr>
                <a:spcAft>
                  <a:spcPts val="600"/>
                </a:spcAft>
              </a:pPr>
              <a:t>28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7922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E5D430CB-C250-034F-B4D3-F293EA2F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>
                <a:ea typeface="+mn-ea"/>
                <a:cs typeface="+mn-cs"/>
              </a:rPr>
              <a:t>Trend delle visite al portale «Società trasparente» biennio 2021/2023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45DEA9E-363C-5A40-7D5B-24AB04AE5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040" y="2209535"/>
            <a:ext cx="6271160" cy="295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1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7B109C-6D8B-D488-0858-EA50DF053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i="1" kern="1200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«la verità è più forte di qualsiasi cosa, più luminosa del giorno, più terribile di un uragano».</a:t>
            </a:r>
          </a:p>
          <a:p>
            <a:pPr marL="0" indent="0">
              <a:buNone/>
            </a:pPr>
            <a:r>
              <a:rPr lang="it-IT" sz="2000" i="1" kern="1200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		</a:t>
            </a:r>
            <a:r>
              <a:rPr lang="it-IT" sz="1800" i="1" kern="1200" dirty="0">
                <a:solidFill>
                  <a:srgbClr val="005E7D"/>
                </a:solidFill>
                <a:latin typeface="Arial" pitchFamily="34" charset="0"/>
                <a:ea typeface="ヒラギノ角ゴ Pro W3" charset="-128"/>
              </a:rPr>
              <a:t>(Gianni Rodari, Giacomo di Cristallo, 1962)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849DECF-D52A-C6BE-89D5-A2BE9CE6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22050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3263970A-F5D6-6243-9D4B-F4FBBA7C8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Link in ingresso al portale «Società trasparente»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0C2D903-6D7E-E0E3-697B-9119001AC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099" y="1572730"/>
            <a:ext cx="5707945" cy="481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8558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6EB1E134-8B7F-1149-977C-02FFFF4A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Considerazioni conclusive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02B0C740-198B-4141-A0AC-E996740F82D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8614" y="1005219"/>
            <a:ext cx="7652613" cy="4165461"/>
          </a:xfrm>
        </p:spPr>
        <p:txBody>
          <a:bodyPr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>
                <a:solidFill>
                  <a:srgbClr val="005E7D"/>
                </a:solidFill>
              </a:rPr>
              <a:t>Nel corso del 2023 si è osservato un aumento significativo delle visite al portale trasparenza rispetto al 2022 con ciò dimostrando l’interesse nei confronti delle attività della Fondazione;</a:t>
            </a:r>
            <a:endParaRPr lang="it-IT" sz="2000" kern="0" dirty="0">
              <a:solidFill>
                <a:srgbClr val="005E7D"/>
              </a:solidFill>
              <a:cs typeface="+mn-cs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>
                <a:solidFill>
                  <a:srgbClr val="005E7D"/>
                </a:solidFill>
              </a:rPr>
              <a:t>La trasparenza non si sostanzia solo nella pubblicazione di informazioni, perché questa sia effettiva e utile per le finalità dell’utente che accede all’informazione, deve essere di agevole comprensibilità;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>
                <a:solidFill>
                  <a:srgbClr val="005E7D"/>
                </a:solidFill>
              </a:rPr>
              <a:t>Gli strumenti scelti dall’utente per accedere alla informazioni dimostra come la tempestività nella pubblicazione di dati e informazioni sia di vitale importanza non solo per rispetto del dettato normativo ma anche per rendere effettivo il controllo diffuso;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>
                <a:solidFill>
                  <a:srgbClr val="005E7D"/>
                </a:solidFill>
              </a:rPr>
              <a:t>L’accesso al portale nella maggioranza dei casi avviene direttamente attraverso link esterni che confermano come il portale sia interconnesso e di facile accessibilità </a:t>
            </a:r>
          </a:p>
        </p:txBody>
      </p:sp>
    </p:spTree>
    <p:extLst>
      <p:ext uri="{BB962C8B-B14F-4D97-AF65-F5344CB8AC3E}">
        <p14:creationId xmlns:p14="http://schemas.microsoft.com/office/powerpoint/2010/main" val="1872960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6EB1E134-8B7F-1149-977C-02FFFF4A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Possibili evoluzioni della Trasparenza in IFEL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02B0C740-198B-4141-A0AC-E996740F82D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5099" y="990600"/>
            <a:ext cx="7464101" cy="4353017"/>
          </a:xfrm>
        </p:spPr>
        <p:txBody>
          <a:bodyPr/>
          <a:lstStyle/>
          <a:p>
            <a:pPr marL="0" indent="0">
              <a:buNone/>
            </a:pPr>
            <a:endParaRPr lang="it-IT" sz="2000" dirty="0">
              <a:solidFill>
                <a:srgbClr val="005E7D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5E7D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kern="0" dirty="0">
                <a:solidFill>
                  <a:srgbClr val="005E7D"/>
                </a:solidFill>
                <a:cs typeface="+mn-cs"/>
              </a:rPr>
              <a:t>Automazione nei flussi informativi interni, con particolare riferimento alle sezioni che ricevono maggiori visite, al fine di consentire una pubblicazione automatica quando viene prodotto il dato o il documento e quindi più tempestiva a vantaggio della conoscibilità degli stessi da parte degli stakeholders;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kern="0" dirty="0">
                <a:solidFill>
                  <a:srgbClr val="005E7D"/>
                </a:solidFill>
                <a:cs typeface="+mn-cs"/>
              </a:rPr>
              <a:t>Interconnessione del Portale Trasparenza con tutte le piattaforme e siti web gestiti dalla Fondazione;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>
                <a:solidFill>
                  <a:srgbClr val="005E7D"/>
                </a:solidFill>
              </a:rPr>
              <a:t>Possibilità di creare una chat di contatto tra la Fondazione e l’utente per facilitare la comunicazione dei dati oggetto di pubblicazione;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sz="2000" dirty="0">
                <a:solidFill>
                  <a:srgbClr val="005E7D"/>
                </a:solidFill>
              </a:rPr>
              <a:t>Campagna rivolta agli stakeholder per sollecitarne la partecipazione alle consultazioni in fase di redazione degli aggiornamenti del PTPCT</a:t>
            </a:r>
            <a:endParaRPr lang="it-IT" sz="2000" kern="0" dirty="0">
              <a:solidFill>
                <a:srgbClr val="005E7D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5210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DB2FEB-C9A2-4716-ABDF-5EF522777F18}" type="slidenum">
              <a:rPr lang="it-IT" altLang="it-IT" sz="12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it-IT" altLang="it-IT" sz="1200"/>
          </a:p>
        </p:txBody>
      </p:sp>
      <p:pic>
        <p:nvPicPr>
          <p:cNvPr id="18435" name="Immagine 1" descr="ultim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90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Inquadramento della disciplina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L.n</a:t>
            </a:r>
            <a:r>
              <a:rPr lang="it-IT" dirty="0"/>
              <a:t>. 241/1990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956303"/>
            <a:ext cx="7226300" cy="48895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Nuove norme in materia di procedimento amministrativo e di </a:t>
            </a:r>
            <a:r>
              <a:rPr lang="it-IT" sz="1800" b="1" dirty="0">
                <a:solidFill>
                  <a:srgbClr val="005E7D"/>
                </a:solidFill>
              </a:rPr>
              <a:t>diritto di accesso</a:t>
            </a:r>
            <a:r>
              <a:rPr lang="it-IT" sz="1800" dirty="0">
                <a:solidFill>
                  <a:srgbClr val="005E7D"/>
                </a:solidFill>
              </a:rPr>
              <a:t> ai documenti amministrativi.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Art. 22 e ss. : il diritto di accesso ai documenti amministrativi sussiste qualora l’interesse del richiedente sia </a:t>
            </a:r>
            <a:r>
              <a:rPr lang="it-IT" sz="1800" b="1" dirty="0">
                <a:solidFill>
                  <a:srgbClr val="005E7D"/>
                </a:solidFill>
              </a:rPr>
              <a:t>diretto, attuale e concreto </a:t>
            </a:r>
            <a:r>
              <a:rPr lang="it-IT" sz="1800" dirty="0">
                <a:solidFill>
                  <a:srgbClr val="005E7D"/>
                </a:solidFill>
              </a:rPr>
              <a:t>corrispondente ad una </a:t>
            </a:r>
            <a:r>
              <a:rPr lang="it-IT" sz="1800" b="1" dirty="0">
                <a:solidFill>
                  <a:srgbClr val="005E7D"/>
                </a:solidFill>
              </a:rPr>
              <a:t>situazione giuridicamente tutelata </a:t>
            </a:r>
            <a:r>
              <a:rPr lang="it-IT" sz="1800" dirty="0">
                <a:solidFill>
                  <a:srgbClr val="005E7D"/>
                </a:solidFill>
              </a:rPr>
              <a:t>e </a:t>
            </a:r>
            <a:r>
              <a:rPr lang="it-IT" sz="1800" b="1" dirty="0">
                <a:solidFill>
                  <a:srgbClr val="005E7D"/>
                </a:solidFill>
              </a:rPr>
              <a:t>collegata al documento </a:t>
            </a:r>
            <a:r>
              <a:rPr lang="it-IT" sz="1800" dirty="0">
                <a:solidFill>
                  <a:srgbClr val="005E7D"/>
                </a:solidFill>
              </a:rPr>
              <a:t>al quale è chiesto l’accesso.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Le nuove previsioni in materia di accesso sono ritenute attuative dell’art. 97 della Cost. in quanto la</a:t>
            </a:r>
            <a:r>
              <a:rPr lang="it-IT" sz="1800" b="1" dirty="0">
                <a:solidFill>
                  <a:srgbClr val="005E7D"/>
                </a:solidFill>
              </a:rPr>
              <a:t> trasparenza </a:t>
            </a:r>
            <a:r>
              <a:rPr lang="it-IT" sz="1800" dirty="0">
                <a:solidFill>
                  <a:srgbClr val="005E7D"/>
                </a:solidFill>
              </a:rPr>
              <a:t>si inquadra come </a:t>
            </a:r>
            <a:r>
              <a:rPr lang="it-IT" sz="1800" b="1" dirty="0">
                <a:solidFill>
                  <a:srgbClr val="005E7D"/>
                </a:solidFill>
              </a:rPr>
              <a:t>declinazione</a:t>
            </a:r>
            <a:r>
              <a:rPr lang="it-IT" sz="1800" dirty="0">
                <a:solidFill>
                  <a:srgbClr val="005E7D"/>
                </a:solidFill>
              </a:rPr>
              <a:t> del principio costituzionale di imparzialità e dell’agire amministrativo.</a:t>
            </a:r>
          </a:p>
          <a:p>
            <a:pPr marL="0" indent="0" algn="just"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2482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L.n</a:t>
            </a:r>
            <a:r>
              <a:rPr lang="it-IT" dirty="0"/>
              <a:t>. 15/2005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Riformulazione dell’art. 1 della </a:t>
            </a:r>
            <a:r>
              <a:rPr lang="it-IT" sz="1800" dirty="0" err="1">
                <a:solidFill>
                  <a:srgbClr val="005E7D"/>
                </a:solidFill>
              </a:rPr>
              <a:t>L.n</a:t>
            </a:r>
            <a:r>
              <a:rPr lang="it-IT" sz="1800" dirty="0">
                <a:solidFill>
                  <a:srgbClr val="005E7D"/>
                </a:solidFill>
              </a:rPr>
              <a:t>. 241/1990: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L’attività amministrativa </a:t>
            </a:r>
            <a:r>
              <a:rPr lang="it-IT" sz="1800" b="1" dirty="0">
                <a:solidFill>
                  <a:srgbClr val="005E7D"/>
                </a:solidFill>
              </a:rPr>
              <a:t>persegue </a:t>
            </a:r>
            <a:r>
              <a:rPr lang="it-IT" sz="1800" dirty="0">
                <a:solidFill>
                  <a:srgbClr val="005E7D"/>
                </a:solidFill>
              </a:rPr>
              <a:t>i fini determinati dalla legge ed è </a:t>
            </a:r>
            <a:r>
              <a:rPr lang="it-IT" sz="1800" b="1" dirty="0">
                <a:solidFill>
                  <a:srgbClr val="005E7D"/>
                </a:solidFill>
              </a:rPr>
              <a:t>retta da criteri </a:t>
            </a:r>
            <a:r>
              <a:rPr lang="it-IT" sz="1800" dirty="0">
                <a:solidFill>
                  <a:srgbClr val="005E7D"/>
                </a:solidFill>
              </a:rPr>
              <a:t>di economicità, di efficacia, di imparzialità, di pubblicità e </a:t>
            </a:r>
            <a:r>
              <a:rPr lang="it-IT" sz="1800" b="1" dirty="0">
                <a:solidFill>
                  <a:srgbClr val="005E7D"/>
                </a:solidFill>
              </a:rPr>
              <a:t>di trasparenza</a:t>
            </a:r>
            <a:r>
              <a:rPr lang="it-IT" sz="1800" dirty="0">
                <a:solidFill>
                  <a:srgbClr val="005E7D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La </a:t>
            </a:r>
            <a:r>
              <a:rPr lang="it-IT" sz="1800" dirty="0" err="1">
                <a:solidFill>
                  <a:srgbClr val="005E7D"/>
                </a:solidFill>
              </a:rPr>
              <a:t>l.n</a:t>
            </a:r>
            <a:r>
              <a:rPr lang="it-IT" sz="1800" dirty="0">
                <a:solidFill>
                  <a:srgbClr val="005E7D"/>
                </a:solidFill>
              </a:rPr>
              <a:t> 15/2005 potenzia la diretta interconnessione tra la trasparenza amministrativa e l’accesso, previsto dalla </a:t>
            </a:r>
            <a:r>
              <a:rPr lang="it-IT" sz="1800" dirty="0" err="1">
                <a:solidFill>
                  <a:srgbClr val="005E7D"/>
                </a:solidFill>
              </a:rPr>
              <a:t>l.n</a:t>
            </a:r>
            <a:r>
              <a:rPr lang="it-IT" sz="1800" dirty="0">
                <a:solidFill>
                  <a:srgbClr val="005E7D"/>
                </a:solidFill>
              </a:rPr>
              <a:t>. 241/1990 per finalità difensive.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L’art. 15, riformulando l’art. 22 della </a:t>
            </a:r>
            <a:r>
              <a:rPr lang="it-IT" sz="1800" dirty="0" err="1">
                <a:solidFill>
                  <a:srgbClr val="005E7D"/>
                </a:solidFill>
              </a:rPr>
              <a:t>l.n</a:t>
            </a:r>
            <a:r>
              <a:rPr lang="it-IT" sz="1800" dirty="0">
                <a:solidFill>
                  <a:srgbClr val="005E7D"/>
                </a:solidFill>
              </a:rPr>
              <a:t>. 241/1990, precisa che «l'accesso ai documenti amministrativi… </a:t>
            </a:r>
            <a:r>
              <a:rPr lang="it-IT" sz="1800" b="1" dirty="0">
                <a:solidFill>
                  <a:srgbClr val="005E7D"/>
                </a:solidFill>
              </a:rPr>
              <a:t>costituisce principio generale dell'attività amministrativa </a:t>
            </a:r>
            <a:r>
              <a:rPr lang="it-IT" sz="1800" dirty="0">
                <a:solidFill>
                  <a:srgbClr val="005E7D"/>
                </a:solidFill>
              </a:rPr>
              <a:t>al fine di favorire la partecipazione e di assicurarne l'imparzialità e la </a:t>
            </a:r>
            <a:r>
              <a:rPr lang="it-IT" sz="1800" b="1" dirty="0">
                <a:solidFill>
                  <a:srgbClr val="005E7D"/>
                </a:solidFill>
              </a:rPr>
              <a:t>trasparenza</a:t>
            </a:r>
            <a:r>
              <a:rPr lang="it-IT" sz="1800" dirty="0">
                <a:solidFill>
                  <a:srgbClr val="005E7D"/>
                </a:solidFill>
              </a:rPr>
              <a:t>, ed </a:t>
            </a:r>
            <a:r>
              <a:rPr lang="it-IT" sz="1800" b="1" dirty="0">
                <a:solidFill>
                  <a:srgbClr val="005E7D"/>
                </a:solidFill>
              </a:rPr>
              <a:t>attiene ai livelli essenziali delle prestazioni concernenti i diritti civili e sociali</a:t>
            </a:r>
            <a:r>
              <a:rPr lang="it-IT" sz="1800" dirty="0">
                <a:solidFill>
                  <a:srgbClr val="005E7D"/>
                </a:solidFill>
              </a:rPr>
              <a:t> che devono essere garantiti su tutto il territorio nazionale ai sensi dell'articolo 117, secondo comma, lettera m), della Costituzione»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859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D.Lgs</a:t>
            </a:r>
            <a:r>
              <a:rPr lang="it-IT" dirty="0"/>
              <a:t> n. 150/2009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1155700"/>
            <a:ext cx="7226300" cy="4889500"/>
          </a:xfrm>
        </p:spPr>
        <p:txBody>
          <a:bodyPr/>
          <a:lstStyle/>
          <a:p>
            <a:pPr marL="0" indent="0" algn="just">
              <a:spcBef>
                <a:spcPts val="20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L’art. 11 comma 1 statuisce che “La </a:t>
            </a:r>
            <a:r>
              <a:rPr lang="it-IT" sz="1800" b="1" dirty="0">
                <a:solidFill>
                  <a:srgbClr val="005E7D"/>
                </a:solidFill>
              </a:rPr>
              <a:t>trasparenza</a:t>
            </a:r>
            <a:r>
              <a:rPr lang="it-IT" sz="1800" dirty="0">
                <a:solidFill>
                  <a:srgbClr val="005E7D"/>
                </a:solidFill>
              </a:rPr>
              <a:t> è intesa come </a:t>
            </a:r>
            <a:r>
              <a:rPr lang="it-IT" sz="1800" b="1" u="sng" dirty="0">
                <a:solidFill>
                  <a:srgbClr val="005E7D"/>
                </a:solidFill>
              </a:rPr>
              <a:t>accessibilità totale</a:t>
            </a:r>
            <a:r>
              <a:rPr lang="it-IT" sz="1800" dirty="0">
                <a:solidFill>
                  <a:srgbClr val="005E7D"/>
                </a:solidFill>
              </a:rPr>
              <a:t>….delle informazioni concernenti ogni aspetto dell’</a:t>
            </a:r>
            <a:r>
              <a:rPr lang="it-IT" sz="1800" b="1" dirty="0">
                <a:solidFill>
                  <a:srgbClr val="005E7D"/>
                </a:solidFill>
              </a:rPr>
              <a:t>organizzazione</a:t>
            </a:r>
            <a:r>
              <a:rPr lang="it-IT" sz="1800" dirty="0">
                <a:solidFill>
                  <a:srgbClr val="005E7D"/>
                </a:solidFill>
              </a:rPr>
              <a:t>, degli indicatori relativi agli andamenti gestionali e all’</a:t>
            </a:r>
            <a:r>
              <a:rPr lang="it-IT" sz="1800" b="1" dirty="0">
                <a:solidFill>
                  <a:srgbClr val="005E7D"/>
                </a:solidFill>
              </a:rPr>
              <a:t>utilizzo delle risorse </a:t>
            </a:r>
            <a:r>
              <a:rPr lang="it-IT" sz="1800" dirty="0">
                <a:solidFill>
                  <a:srgbClr val="005E7D"/>
                </a:solidFill>
              </a:rPr>
              <a:t>per il </a:t>
            </a:r>
            <a:r>
              <a:rPr lang="it-IT" sz="1800" b="1" dirty="0">
                <a:solidFill>
                  <a:srgbClr val="005E7D"/>
                </a:solidFill>
              </a:rPr>
              <a:t>perseguimento delle funzioni istituzionali</a:t>
            </a:r>
            <a:r>
              <a:rPr lang="it-IT" sz="1800" dirty="0">
                <a:solidFill>
                  <a:srgbClr val="005E7D"/>
                </a:solidFill>
              </a:rPr>
              <a:t>, dei </a:t>
            </a:r>
            <a:r>
              <a:rPr lang="it-IT" sz="1800" b="1" dirty="0">
                <a:solidFill>
                  <a:srgbClr val="005E7D"/>
                </a:solidFill>
              </a:rPr>
              <a:t>risultati dell’attività di misurazione e valutazione svolta dagli organi competenti</a:t>
            </a:r>
            <a:r>
              <a:rPr lang="it-IT" sz="1800" dirty="0">
                <a:solidFill>
                  <a:srgbClr val="005E7D"/>
                </a:solidFill>
              </a:rPr>
              <a:t>, allo scopo di </a:t>
            </a:r>
            <a:r>
              <a:rPr lang="it-IT" sz="1800" b="1" dirty="0">
                <a:solidFill>
                  <a:srgbClr val="005E7D"/>
                </a:solidFill>
              </a:rPr>
              <a:t>favorire forme diffuse di controllo del rispetto dei principi di buon andamento e imparzialità</a:t>
            </a:r>
            <a:r>
              <a:rPr lang="it-IT" sz="1800" dirty="0">
                <a:solidFill>
                  <a:srgbClr val="005E7D"/>
                </a:solidFill>
              </a:rPr>
              <a:t>. …..”</a:t>
            </a:r>
          </a:p>
          <a:p>
            <a:pPr marL="0" indent="0" algn="just">
              <a:spcBef>
                <a:spcPts val="200"/>
              </a:spcBef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spcBef>
                <a:spcPts val="200"/>
              </a:spcBef>
              <a:buNone/>
            </a:pPr>
            <a:r>
              <a:rPr lang="it-IT" sz="1800" dirty="0">
                <a:solidFill>
                  <a:srgbClr val="005E7D"/>
                </a:solidFill>
              </a:rPr>
              <a:t>Sulla scia della </a:t>
            </a:r>
            <a:r>
              <a:rPr lang="it-IT" sz="1800" dirty="0" err="1">
                <a:solidFill>
                  <a:srgbClr val="005E7D"/>
                </a:solidFill>
              </a:rPr>
              <a:t>l.n</a:t>
            </a:r>
            <a:r>
              <a:rPr lang="it-IT" sz="1800" dirty="0">
                <a:solidFill>
                  <a:srgbClr val="005E7D"/>
                </a:solidFill>
              </a:rPr>
              <a:t>. 116/2009 di ratifica della Convenzione ONU contro la Corruzione (c.d. Convenzione di </a:t>
            </a:r>
            <a:r>
              <a:rPr lang="it-IT" sz="1800" dirty="0" err="1">
                <a:solidFill>
                  <a:srgbClr val="005E7D"/>
                </a:solidFill>
              </a:rPr>
              <a:t>Merida</a:t>
            </a:r>
            <a:r>
              <a:rPr lang="it-IT" sz="1800" dirty="0">
                <a:solidFill>
                  <a:srgbClr val="005E7D"/>
                </a:solidFill>
              </a:rPr>
              <a:t>) la </a:t>
            </a:r>
            <a:r>
              <a:rPr lang="it-IT" sz="1800" dirty="0" err="1">
                <a:solidFill>
                  <a:srgbClr val="005E7D"/>
                </a:solidFill>
              </a:rPr>
              <a:t>l.n</a:t>
            </a:r>
            <a:r>
              <a:rPr lang="it-IT" sz="1800" dirty="0">
                <a:solidFill>
                  <a:srgbClr val="005E7D"/>
                </a:solidFill>
              </a:rPr>
              <a:t>. 150/2009 pone le basi per la il successivo intervento contenuto nel </a:t>
            </a:r>
            <a:r>
              <a:rPr lang="it-IT" sz="1800" dirty="0" err="1">
                <a:solidFill>
                  <a:srgbClr val="005E7D"/>
                </a:solidFill>
              </a:rPr>
              <a:t>D.lgs</a:t>
            </a:r>
            <a:r>
              <a:rPr lang="it-IT" sz="1800" dirty="0">
                <a:solidFill>
                  <a:srgbClr val="005E7D"/>
                </a:solidFill>
              </a:rPr>
              <a:t> n. 33/2013 attuativo della </a:t>
            </a:r>
            <a:r>
              <a:rPr lang="it-IT" sz="1800" dirty="0" err="1">
                <a:solidFill>
                  <a:srgbClr val="005E7D"/>
                </a:solidFill>
              </a:rPr>
              <a:t>l.n</a:t>
            </a:r>
            <a:r>
              <a:rPr lang="it-IT" sz="1800" dirty="0">
                <a:solidFill>
                  <a:srgbClr val="005E7D"/>
                </a:solidFill>
              </a:rPr>
              <a:t>. 190/2012 per la prevenzione della corruzione attraverso il potenziamento della pervasività della nuova disciplina della trasparenza.</a:t>
            </a:r>
          </a:p>
          <a:p>
            <a:pPr marL="0" indent="0">
              <a:spcBef>
                <a:spcPts val="200"/>
              </a:spcBef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>
              <a:spcBef>
                <a:spcPts val="200"/>
              </a:spcBef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594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211932"/>
            <a:ext cx="7226300" cy="519112"/>
          </a:xfrm>
        </p:spPr>
        <p:txBody>
          <a:bodyPr/>
          <a:lstStyle/>
          <a:p>
            <a:r>
              <a:rPr lang="it-IT" dirty="0" err="1"/>
              <a:t>D.Lgs.</a:t>
            </a:r>
            <a:r>
              <a:rPr lang="it-IT" dirty="0"/>
              <a:t> 150/2009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687195"/>
            <a:ext cx="7613650" cy="4889500"/>
          </a:xfrm>
        </p:spPr>
        <p:txBody>
          <a:bodyPr/>
          <a:lstStyle/>
          <a:p>
            <a:pPr marL="0" indent="0"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Si ammette la possibilità che la </a:t>
            </a:r>
            <a:r>
              <a:rPr lang="it-IT" sz="1800" b="1" dirty="0">
                <a:solidFill>
                  <a:srgbClr val="005E7D"/>
                </a:solidFill>
              </a:rPr>
              <a:t>trasparenza possa essere finalizzata alla realizzazione di forme diffuse di controllo </a:t>
            </a:r>
            <a:r>
              <a:rPr lang="it-IT" sz="1800" dirty="0">
                <a:solidFill>
                  <a:srgbClr val="005E7D"/>
                </a:solidFill>
              </a:rPr>
              <a:t>nei confronti dell’attività della PA. È una novità non di poco conto, in quanto costituiva allora (e costituisce tutt’ora) un limite invalicabile in materia di accesso documentale (ex 241/1990).</a:t>
            </a:r>
          </a:p>
          <a:p>
            <a:pPr marL="0" indent="0" algn="just"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Il D.lgs. 150/2009, quindi, ha contribuito fattivamente alla costruzione di quel processo di differenziazione dell’accessibilità nelle forme che noi oggi conosciamo: quella dell’accesso documentale (proprio della l.n.241/1990) e quella dell’accesso civico generalizzato (art. 5 </a:t>
            </a:r>
            <a:r>
              <a:rPr lang="it-IT" sz="1800" dirty="0" err="1">
                <a:solidFill>
                  <a:srgbClr val="005E7D"/>
                </a:solidFill>
              </a:rPr>
              <a:t>D.Lgs</a:t>
            </a:r>
            <a:r>
              <a:rPr lang="it-IT" sz="1800" dirty="0">
                <a:solidFill>
                  <a:srgbClr val="005E7D"/>
                </a:solidFill>
              </a:rPr>
              <a:t> n. 33/2013)</a:t>
            </a:r>
            <a:endParaRPr lang="it-IT" sz="1800" b="1" dirty="0">
              <a:solidFill>
                <a:srgbClr val="005E7D"/>
              </a:solidFill>
            </a:endParaRPr>
          </a:p>
          <a:p>
            <a:pPr marL="0" indent="0">
              <a:buNone/>
            </a:pPr>
            <a:endParaRPr lang="it-IT" sz="1800" dirty="0">
              <a:solidFill>
                <a:srgbClr val="005E7D"/>
              </a:solidFill>
            </a:endParaRPr>
          </a:p>
          <a:p>
            <a:pPr marL="0" indent="0" algn="just">
              <a:buNone/>
            </a:pP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68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D44BC1-A47B-44C1-A214-75E83E33C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L.n</a:t>
            </a:r>
            <a:r>
              <a:rPr lang="it-IT" dirty="0"/>
              <a:t>. 190/2012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BE2AB-7B54-4994-A76F-D1D872C4E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Introduzione del PTCPT che  fornisce  una valutazione del livello  di  esposizione  degli  uffici  al rischio di corruzione e indica gli interventi organizzativi  volti  a prevenire il medesimo rischio. Parallelamente si introduce la figura dell’RPCT con il compito, tra gli altri, di segnalare  all'organo di  indirizzo  e  all'organismo  indipendente   di   valutazione   le disfunzioni  inerenti  all'attuazione  delle  misure  in  materia  di prevenzione della corruzione e di trasparenza.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rgbClr val="005E7D"/>
                </a:solidFill>
              </a:rPr>
              <a:t>Alla trasparenza si riconosce </a:t>
            </a:r>
            <a:r>
              <a:rPr lang="it-IT" sz="1800" b="1" dirty="0">
                <a:solidFill>
                  <a:srgbClr val="005E7D"/>
                </a:solidFill>
              </a:rPr>
              <a:t>un’implicita capacità di neutralizzare </a:t>
            </a:r>
            <a:r>
              <a:rPr lang="it-IT" sz="1800" dirty="0">
                <a:solidFill>
                  <a:srgbClr val="005E7D"/>
                </a:solidFill>
              </a:rPr>
              <a:t>i fattori abilitanti del rischio anche attraverso il principio di qualità del dato.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EF4406-EE8B-48C1-B8B3-40B9CE7B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574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D.Lgs</a:t>
            </a:r>
            <a:r>
              <a:rPr lang="it-IT" dirty="0"/>
              <a:t> n. 33/2013</a:t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73D8-DD87-4D19-854B-ADCB6196A1F6}" type="slidenum">
              <a:rPr lang="it-IT" altLang="it-IT" smtClean="0"/>
              <a:pPr/>
              <a:t>9</a:t>
            </a:fld>
            <a:endParaRPr lang="it-IT" altLang="it-IT"/>
          </a:p>
        </p:txBody>
      </p:sp>
      <p:sp>
        <p:nvSpPr>
          <p:cNvPr id="6" name="Rettangolo 5"/>
          <p:cNvSpPr/>
          <p:nvPr/>
        </p:nvSpPr>
        <p:spPr>
          <a:xfrm>
            <a:off x="342900" y="920393"/>
            <a:ext cx="74073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800" dirty="0">
              <a:solidFill>
                <a:srgbClr val="005E7D"/>
              </a:solidFill>
            </a:endParaRPr>
          </a:p>
          <a:p>
            <a:endParaRPr lang="it-IT" sz="1800" dirty="0">
              <a:solidFill>
                <a:srgbClr val="005E7D"/>
              </a:solidFill>
            </a:endParaRP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Con il </a:t>
            </a:r>
            <a:r>
              <a:rPr lang="it-IT" sz="1800" dirty="0" err="1">
                <a:solidFill>
                  <a:srgbClr val="005E7D"/>
                </a:solidFill>
              </a:rPr>
              <a:t>D.Lgs.</a:t>
            </a:r>
            <a:r>
              <a:rPr lang="it-IT" sz="1800" dirty="0">
                <a:solidFill>
                  <a:srgbClr val="005E7D"/>
                </a:solidFill>
              </a:rPr>
              <a:t> n. 33/2013 inizia la fase più recente del processo evolutivo della disciplina della trasparenza qui accennata. </a:t>
            </a: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All’interno del </a:t>
            </a:r>
            <a:r>
              <a:rPr lang="it-IT" sz="1800" dirty="0" err="1">
                <a:solidFill>
                  <a:srgbClr val="005E7D"/>
                </a:solidFill>
              </a:rPr>
              <a:t>D.Lgs.</a:t>
            </a:r>
            <a:r>
              <a:rPr lang="it-IT" sz="1800" dirty="0">
                <a:solidFill>
                  <a:srgbClr val="005E7D"/>
                </a:solidFill>
              </a:rPr>
              <a:t> n. 33/2013 ha trovato collocazione, dapprima, la disciplina del solo accesso civico (art. 5 comma 1) e, in un secondo momento, anche quella dell’accesso civico generalizzato (art. 5 comma 2), introdotto dall’art. 6 del decreto legislativo 25 maggio 2016, n. 97</a:t>
            </a: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L’</a:t>
            </a:r>
            <a:r>
              <a:rPr lang="it-IT" sz="1800" b="1" dirty="0">
                <a:solidFill>
                  <a:srgbClr val="005E7D"/>
                </a:solidFill>
              </a:rPr>
              <a:t>accesso civico </a:t>
            </a:r>
            <a:r>
              <a:rPr lang="it-IT" sz="1800" dirty="0">
                <a:solidFill>
                  <a:srgbClr val="005E7D"/>
                </a:solidFill>
              </a:rPr>
              <a:t>svolge una funzione proattiva nei confronti dell’Amministrazione in ordine alla pubblicazione di documenti, informazioni e dati, che la legge le impone di pubblicare. Si tratta a ben vedere di uno strumento di sollecito al rispetto degli obblighi di pubblicità previsti dall’ordinamento a carico dell’Amministrazione.</a:t>
            </a:r>
          </a:p>
          <a:p>
            <a:pPr algn="just"/>
            <a:r>
              <a:rPr lang="it-IT" sz="1800" dirty="0">
                <a:solidFill>
                  <a:srgbClr val="005E7D"/>
                </a:solidFill>
              </a:rPr>
              <a:t>L’</a:t>
            </a:r>
            <a:r>
              <a:rPr lang="it-IT" sz="1800" b="1" dirty="0">
                <a:solidFill>
                  <a:srgbClr val="005E7D"/>
                </a:solidFill>
              </a:rPr>
              <a:t>accesso civico generalizzato</a:t>
            </a:r>
            <a:r>
              <a:rPr lang="it-IT" sz="1800" dirty="0">
                <a:solidFill>
                  <a:srgbClr val="005E7D"/>
                </a:solidFill>
              </a:rPr>
              <a:t>, invece, è finalizzato a realizzare in via </a:t>
            </a:r>
            <a:r>
              <a:rPr lang="it-IT" sz="1800" b="1" dirty="0">
                <a:solidFill>
                  <a:srgbClr val="005E7D"/>
                </a:solidFill>
              </a:rPr>
              <a:t>diretta</a:t>
            </a:r>
            <a:r>
              <a:rPr lang="it-IT" sz="1800" dirty="0">
                <a:solidFill>
                  <a:srgbClr val="005E7D"/>
                </a:solidFill>
              </a:rPr>
              <a:t> un vero e proprio controllo sull’attività dell’Amministrazione in quanto “allo scopo di favorire forme diffuse di controllo sul perseguimento delle funzioni istituzionali e sull’utilizzo delle risorse pubbliche ….. chiunque ha diritto di accedere ai dati e ai documenti detenuti dalle pubbliche amministrazioni, </a:t>
            </a:r>
            <a:r>
              <a:rPr lang="it-IT" sz="1800" b="1" u="sng" dirty="0">
                <a:solidFill>
                  <a:srgbClr val="005E7D"/>
                </a:solidFill>
              </a:rPr>
              <a:t>ulteriori</a:t>
            </a:r>
            <a:r>
              <a:rPr lang="it-IT" sz="1800" dirty="0">
                <a:solidFill>
                  <a:srgbClr val="005E7D"/>
                </a:solidFill>
              </a:rPr>
              <a:t> rispetto a quelli oggetto di pubblicazione”. </a:t>
            </a:r>
          </a:p>
        </p:txBody>
      </p:sp>
    </p:spTree>
    <p:extLst>
      <p:ext uri="{BB962C8B-B14F-4D97-AF65-F5344CB8AC3E}">
        <p14:creationId xmlns:p14="http://schemas.microsoft.com/office/powerpoint/2010/main" val="323589085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 macpro:Applications:Microsoft Office 2004:Modelli:Presentazioni:Strutture:Acqua e luce</Template>
  <TotalTime>13402</TotalTime>
  <Words>3602</Words>
  <Application>Microsoft Office PowerPoint</Application>
  <PresentationFormat>Presentazione su schermo (4:3)</PresentationFormat>
  <Paragraphs>275</Paragraphs>
  <Slides>33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33</vt:i4>
      </vt:variant>
    </vt:vector>
  </HeadingPairs>
  <TitlesOfParts>
    <vt:vector size="39" baseType="lpstr">
      <vt:lpstr>Arial</vt:lpstr>
      <vt:lpstr>Calibri</vt:lpstr>
      <vt:lpstr>Wingdings</vt:lpstr>
      <vt:lpstr>Presentazione vuota</vt:lpstr>
      <vt:lpstr>Tema di Office</vt:lpstr>
      <vt:lpstr>1_Presentazione vuota</vt:lpstr>
      <vt:lpstr>Presentazione standard di PowerPoint</vt:lpstr>
      <vt:lpstr>Indice</vt:lpstr>
      <vt:lpstr>Presentazione standard di PowerPoint</vt:lpstr>
      <vt:lpstr>Inquadramento della disciplina  L.n. 241/1990 </vt:lpstr>
      <vt:lpstr>L.n. 15/2005 </vt:lpstr>
      <vt:lpstr>D.Lgs n. 150/2009 </vt:lpstr>
      <vt:lpstr>D.Lgs. 150/2009 </vt:lpstr>
      <vt:lpstr>L.n. 190/2012</vt:lpstr>
      <vt:lpstr>D.Lgs n. 33/2013 </vt:lpstr>
      <vt:lpstr>D.Lgs n. 97/2016 </vt:lpstr>
      <vt:lpstr>D.Lgs n. 97/2016 (cont.) </vt:lpstr>
      <vt:lpstr>Che cosa è IFEL</vt:lpstr>
      <vt:lpstr>Che cosa è IFEL </vt:lpstr>
      <vt:lpstr>Che cosa fa </vt:lpstr>
      <vt:lpstr>Che cosa fa </vt:lpstr>
      <vt:lpstr>Che cosa fa </vt:lpstr>
      <vt:lpstr>Che cosa fa </vt:lpstr>
      <vt:lpstr>Che cosa fa </vt:lpstr>
      <vt:lpstr>Come è gestita</vt:lpstr>
      <vt:lpstr>Le tappe della Trasparenza  </vt:lpstr>
      <vt:lpstr>Le tappe della Trasparenza  </vt:lpstr>
      <vt:lpstr>Le tappe della Trasparenza  </vt:lpstr>
      <vt:lpstr>Le tappe della Trasparenza / 1</vt:lpstr>
      <vt:lpstr>Le tappe della Trasparenza / 2</vt:lpstr>
      <vt:lpstr>La Task Force della Trasparenza  </vt:lpstr>
      <vt:lpstr>La Task Force della Trasparenza  </vt:lpstr>
      <vt:lpstr>IFEL – Società trasparente</vt:lpstr>
      <vt:lpstr>Analisi delle visite al portale «Società trasparente» 01/01/23-31/10/23 totale di 23.921 visite</vt:lpstr>
      <vt:lpstr>Trend delle visite al portale «Società trasparente» biennio 2021/2023</vt:lpstr>
      <vt:lpstr>Link in ingresso al portale «Società trasparente»</vt:lpstr>
      <vt:lpstr>Considerazioni conclusive</vt:lpstr>
      <vt:lpstr>Possibili evoluzioni della Trasparenza in IFEL</vt:lpstr>
      <vt:lpstr>Presentazione standard di PowerPoint</vt:lpstr>
    </vt:vector>
  </TitlesOfParts>
  <Company>BACKUP comunicazione S.r.l.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Manuel Bordini</dc:creator>
  <cp:lastModifiedBy>Ufficio Legale</cp:lastModifiedBy>
  <cp:revision>380</cp:revision>
  <cp:lastPrinted>2022-12-01T11:21:55Z</cp:lastPrinted>
  <dcterms:created xsi:type="dcterms:W3CDTF">2011-05-20T13:11:45Z</dcterms:created>
  <dcterms:modified xsi:type="dcterms:W3CDTF">2023-11-06T12:15:37Z</dcterms:modified>
</cp:coreProperties>
</file>